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png" ContentType="image/png"/>
  <Default Extension="emf" ContentType="image/x-emf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367" r:id="rId6"/>
    <p:sldId id="368" r:id="rId7"/>
    <p:sldId id="517" r:id="rId8"/>
    <p:sldId id="501" r:id="rId9"/>
    <p:sldId id="502" r:id="rId10"/>
    <p:sldId id="369" r:id="rId11"/>
    <p:sldId id="371" r:id="rId12"/>
    <p:sldId id="431" r:id="rId13"/>
    <p:sldId id="432" r:id="rId14"/>
    <p:sldId id="433" r:id="rId15"/>
    <p:sldId id="435" r:id="rId16"/>
    <p:sldId id="436" r:id="rId17"/>
    <p:sldId id="437" r:id="rId18"/>
    <p:sldId id="438" r:id="rId19"/>
    <p:sldId id="372" r:id="rId20"/>
    <p:sldId id="439" r:id="rId21"/>
    <p:sldId id="440" r:id="rId22"/>
    <p:sldId id="441" r:id="rId23"/>
    <p:sldId id="442" r:id="rId24"/>
    <p:sldId id="443" r:id="rId25"/>
    <p:sldId id="444" r:id="rId26"/>
    <p:sldId id="373" r:id="rId27"/>
    <p:sldId id="374" r:id="rId28"/>
    <p:sldId id="377" r:id="rId29"/>
    <p:sldId id="378" r:id="rId30"/>
    <p:sldId id="379" r:id="rId31"/>
    <p:sldId id="446" r:id="rId32"/>
    <p:sldId id="397" r:id="rId33"/>
    <p:sldId id="380" r:id="rId34"/>
    <p:sldId id="449" r:id="rId35"/>
    <p:sldId id="451" r:id="rId36"/>
    <p:sldId id="452" r:id="rId37"/>
    <p:sldId id="453" r:id="rId38"/>
    <p:sldId id="454" r:id="rId39"/>
    <p:sldId id="382" r:id="rId40"/>
    <p:sldId id="455" r:id="rId41"/>
    <p:sldId id="456" r:id="rId42"/>
    <p:sldId id="460" r:id="rId43"/>
    <p:sldId id="503" r:id="rId44"/>
    <p:sldId id="504" r:id="rId45"/>
    <p:sldId id="461" r:id="rId46"/>
    <p:sldId id="462" r:id="rId47"/>
    <p:sldId id="463" r:id="rId48"/>
    <p:sldId id="464" r:id="rId49"/>
    <p:sldId id="505" r:id="rId50"/>
    <p:sldId id="533" r:id="rId51"/>
    <p:sldId id="534" r:id="rId52"/>
    <p:sldId id="518" r:id="rId53"/>
    <p:sldId id="523" r:id="rId54"/>
    <p:sldId id="524" r:id="rId55"/>
    <p:sldId id="521" r:id="rId56"/>
    <p:sldId id="520" r:id="rId57"/>
    <p:sldId id="525" r:id="rId58"/>
    <p:sldId id="526" r:id="rId59"/>
    <p:sldId id="527" r:id="rId60"/>
    <p:sldId id="532" r:id="rId61"/>
    <p:sldId id="467" r:id="rId62"/>
    <p:sldId id="471" r:id="rId63"/>
    <p:sldId id="468" r:id="rId64"/>
    <p:sldId id="469" r:id="rId65"/>
    <p:sldId id="470" r:id="rId66"/>
    <p:sldId id="507" r:id="rId67"/>
    <p:sldId id="506" r:id="rId68"/>
    <p:sldId id="509" r:id="rId69"/>
    <p:sldId id="510" r:id="rId70"/>
    <p:sldId id="512" r:id="rId71"/>
    <p:sldId id="511" r:id="rId72"/>
    <p:sldId id="513" r:id="rId73"/>
    <p:sldId id="514" r:id="rId74"/>
    <p:sldId id="515" r:id="rId75"/>
    <p:sldId id="516" r:id="rId76"/>
    <p:sldId id="385" r:id="rId77"/>
    <p:sldId id="386" r:id="rId78"/>
    <p:sldId id="490" r:id="rId79"/>
    <p:sldId id="491" r:id="rId80"/>
    <p:sldId id="528" r:id="rId81"/>
    <p:sldId id="529" r:id="rId82"/>
    <p:sldId id="530" r:id="rId83"/>
    <p:sldId id="531" r:id="rId84"/>
    <p:sldId id="492" r:id="rId85"/>
    <p:sldId id="499" r:id="rId86"/>
    <p:sldId id="500" r:id="rId87"/>
    <p:sldId id="387" r:id="rId88"/>
    <p:sldId id="388" r:id="rId89"/>
    <p:sldId id="389" r:id="rId90"/>
    <p:sldId id="399" r:id="rId91"/>
    <p:sldId id="400" r:id="rId92"/>
    <p:sldId id="402" r:id="rId93"/>
    <p:sldId id="401" r:id="rId94"/>
    <p:sldId id="403" r:id="rId95"/>
    <p:sldId id="404" r:id="rId96"/>
    <p:sldId id="405" r:id="rId97"/>
    <p:sldId id="407" r:id="rId98"/>
    <p:sldId id="408" r:id="rId99"/>
    <p:sldId id="409" r:id="rId100"/>
    <p:sldId id="390" r:id="rId101"/>
    <p:sldId id="278" r:id="rId10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2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8" autoAdjust="0"/>
    <p:restoredTop sz="74583" autoAdjust="0"/>
  </p:normalViewPr>
  <p:slideViewPr>
    <p:cSldViewPr>
      <p:cViewPr varScale="1">
        <p:scale>
          <a:sx n="49" d="100"/>
          <a:sy n="49" d="100"/>
        </p:scale>
        <p:origin x="668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5" Type="http://schemas.openxmlformats.org/officeDocument/2006/relationships/tableStyles" Target="tableStyles.xml"/><Relationship Id="rId104" Type="http://schemas.openxmlformats.org/officeDocument/2006/relationships/viewProps" Target="viewProps.xml"/><Relationship Id="rId103" Type="http://schemas.openxmlformats.org/officeDocument/2006/relationships/presProps" Target="presProps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6A55B-0B0C-48BE-ACB9-8BC4F137F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C9746-1040-4D60-8B0E-E2F7B35B42C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39F092FB-1F71-4105-84D8-B7A4E6DE704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2976" y="2500307"/>
            <a:ext cx="6286544" cy="612768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4414" y="3357562"/>
            <a:ext cx="4429156" cy="47627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94C4F-1933-4056-9D6F-D9CFBF86E76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88125" y="6356350"/>
            <a:ext cx="21336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FB1981BB-8ED8-48D6-AABE-ACBAD1F7E31C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28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0C32D-F7C4-447C-B533-4D736ED7517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EEAEC374-B65C-44FD-BDFE-B813C65DB2DF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85860"/>
            <a:ext cx="2057400" cy="4840303"/>
          </a:xfrm>
        </p:spPr>
        <p:txBody>
          <a:bodyPr vert="eaVert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14422"/>
            <a:ext cx="6019800" cy="491174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1BAFA-6F0D-4BF7-BB81-43618E04DA1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E5787EE1-4BAE-436C-951D-3151A82F7BB7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2976" y="2500307"/>
            <a:ext cx="6286544" cy="612768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4414" y="3357562"/>
            <a:ext cx="4429156" cy="47627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7189A-F273-4602-8BE9-44A31E60F20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88125" y="6356350"/>
            <a:ext cx="21336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FB1981BB-8ED8-48D6-AABE-ACBAD1F7E31C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17D3E-3B43-41BA-ADCA-B4ED64BCE69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1D348F7C-6449-4DB5-B150-C4236E70AB34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2B8D29-41BB-4655-BF2A-D1935EED2B6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E634D3-B6B8-491D-9E80-C19999A08F0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30EDAA9F-833D-4AEA-AC65-BD478DDC7932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D3511-83A3-4131-85C9-0C02F852979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F970DCA3-E823-4ACB-B28D-F9224FA70317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C506E3-B58F-4DB2-82E3-401C421703E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BFA7B66C-2457-4C04-B5E7-FAB075223BA1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82D4E-168F-47A1-92B6-73F05C2A868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C1B56900-93D0-4B5B-B3DD-44AE3128A743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1214422"/>
            <a:ext cx="3008313" cy="733422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214422"/>
            <a:ext cx="5111750" cy="4911741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2000240"/>
            <a:ext cx="3008313" cy="412592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76111-424A-417D-9F88-DF762E7E314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72581813-8297-4DD3-9F04-6E6A496AE4E0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568A2-D1E4-405C-9465-1D819ACB038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1D348F7C-6449-4DB5-B150-C4236E70AB34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BA5412-7F66-49F7-9C07-15BD43BFE0E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6697F415-659E-4366-8B87-DB120E4A0B7E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28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6A0D33-A7E3-476A-87B8-D7FB8AB0682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EEAEC374-B65C-44FD-BDFE-B813C65DB2DF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85860"/>
            <a:ext cx="2057400" cy="4840303"/>
          </a:xfrm>
        </p:spPr>
        <p:txBody>
          <a:bodyPr vert="eaVert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14422"/>
            <a:ext cx="6019800" cy="491174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2C3870-48C8-4598-9AA1-2BF2E0A5DD1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E5787EE1-4BAE-436C-951D-3151A82F7BB7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51E37-6350-4DCA-B48D-B348649DE9C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89040D-B525-40F3-B8EF-0DDA7FFC004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30EDAA9F-833D-4AEA-AC65-BD478DDC7932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04518-FA78-4F7E-A9B3-A5B5785432B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F970DCA3-E823-4ACB-B28D-F9224FA70317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6CEA34-E2FE-4411-8A5F-0DF490E7B8B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BFA7B66C-2457-4C04-B5E7-FAB075223BA1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49923-218C-4592-BBDF-ADE4D169B35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C1B56900-93D0-4B5B-B3DD-44AE3128A743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1214422"/>
            <a:ext cx="3008313" cy="733422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214422"/>
            <a:ext cx="5111750" cy="4911741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2000240"/>
            <a:ext cx="3008313" cy="412592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C63D0-91DA-4F90-8093-9A69210FDEE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72581813-8297-4DD3-9F04-6E6A496AE4E0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2F16C-FA2E-4475-9238-68175B061CD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6697F415-659E-4366-8B87-DB120E4A0B7E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142875" y="357188"/>
            <a:ext cx="822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B55E5D9-380B-4DB0-A138-8D29FC4D38C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464C3B7-DDBD-403E-A304-4BD94D6CB4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黑体" pitchFamily="2" charset="-122"/>
          <a:ea typeface="黑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142875" y="357188"/>
            <a:ext cx="822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A944234-1106-4754-8691-5FC22A1DC31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464C3B7-DDBD-403E-A304-4BD94D6CB4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黑体" pitchFamily="2" charset="-122"/>
          <a:ea typeface="黑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hyperlink" Target="mailto:haoji_hu@zju.edu.cn" TargetMode="Externa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4.emf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0.emf"/><Relationship Id="rId2" Type="http://schemas.openxmlformats.org/officeDocument/2006/relationships/image" Target="../media/image19.wmf"/><Relationship Id="rId1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1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9.png"/><Relationship Id="rId1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1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1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image" Target="../media/image18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image" Target="../media/image18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7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8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2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3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5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9.jpe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2.xml"/><Relationship Id="rId3" Type="http://schemas.openxmlformats.org/officeDocument/2006/relationships/slideLayout" Target="../slideLayouts/slideLayout14.xml"/><Relationship Id="rId2" Type="http://schemas.openxmlformats.org/officeDocument/2006/relationships/hyperlink" Target="http://ieeexplore.ieee.org/xpl/articleDetails.jsp?arnumber=6909640&amp;queryText=deep+learning+face+representation+from&amp;newsearch=true&amp;searchField=Search_All" TargetMode="External"/><Relationship Id="rId1" Type="http://schemas.openxmlformats.org/officeDocument/2006/relationships/image" Target="../media/image50.emf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6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70.jpe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74.png"/><Relationship Id="rId1" Type="http://schemas.openxmlformats.org/officeDocument/2006/relationships/image" Target="../media/image73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75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7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79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8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81.pn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14.xml"/><Relationship Id="rId2" Type="http://schemas.openxmlformats.org/officeDocument/2006/relationships/hyperlink" Target="https://www.tensorflow.org/" TargetMode="External"/><Relationship Id="rId1" Type="http://schemas.openxmlformats.org/officeDocument/2006/relationships/hyperlink" Target="http://caffe.berkeleyvision.org/" TargetMode="Externa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black">
          <a:xfrm>
            <a:off x="2051720" y="2564904"/>
            <a:ext cx="6912768" cy="9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altLang="zh-CN" sz="2800" b="1" dirty="0" smtClean="0">
              <a:solidFill>
                <a:srgbClr val="FF0000"/>
              </a:solidFill>
              <a:latin typeface="Times New Roman" panose="02020503050405090304" pitchFamily="18" charset="0"/>
              <a:ea typeface="Arial Unicode MS" panose="020B0604020202020204" pitchFamily="34" charset="-122"/>
              <a:cs typeface="Times New Roman" panose="02020503050405090304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latin typeface="Times New Roman" panose="02020503050405090304" pitchFamily="18" charset="0"/>
                <a:ea typeface="Arial Unicode MS" panose="020B0604020202020204" pitchFamily="34" charset="-122"/>
                <a:cs typeface="Times New Roman" panose="02020503050405090304" pitchFamily="18" charset="0"/>
              </a:rPr>
              <a:t>深度学习介绍</a:t>
            </a:r>
            <a:r>
              <a:rPr lang="en-US" altLang="zh-CN" sz="4000" b="1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endParaRPr lang="en-US" altLang="zh-CN" sz="4000" b="1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4000" b="1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black">
          <a:xfrm>
            <a:off x="3347864" y="5013176"/>
            <a:ext cx="4896544" cy="9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latin typeface="Times New Roman" panose="02020503050405090304" pitchFamily="18" charset="0"/>
                <a:ea typeface="Arial Unicode MS" panose="020B0604020202020204" pitchFamily="34" charset="-122"/>
                <a:cs typeface="Times New Roman" panose="02020503050405090304" pitchFamily="18" charset="0"/>
              </a:rPr>
              <a:t>胡浩基</a:t>
            </a:r>
            <a:endParaRPr lang="en-US" altLang="zh-CN" sz="2400" b="1" dirty="0" smtClean="0">
              <a:latin typeface="Times New Roman" panose="02020503050405090304" pitchFamily="18" charset="0"/>
              <a:ea typeface="Arial Unicode MS" panose="020B0604020202020204" pitchFamily="34" charset="-122"/>
              <a:cs typeface="Times New Roman" panose="02020503050405090304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503050405090304" pitchFamily="18" charset="0"/>
                <a:ea typeface="Arial Unicode MS" panose="020B0604020202020204" pitchFamily="34" charset="-122"/>
                <a:cs typeface="Times New Roman" panose="02020503050405090304" pitchFamily="18" charset="0"/>
              </a:rPr>
              <a:t>浙江大</a:t>
            </a:r>
            <a:r>
              <a:rPr lang="zh-CN" altLang="en-US" sz="2400" b="1" dirty="0" smtClean="0">
                <a:latin typeface="Times New Roman" panose="02020503050405090304" pitchFamily="18" charset="0"/>
                <a:ea typeface="Arial Unicode MS" panose="020B0604020202020204" pitchFamily="34" charset="-122"/>
                <a:cs typeface="Times New Roman" panose="02020503050405090304" pitchFamily="18" charset="0"/>
              </a:rPr>
              <a:t>学信息与电子工程学院</a:t>
            </a:r>
            <a:r>
              <a:rPr lang="en-US" altLang="zh-CN" sz="2400" b="1" dirty="0" smtClean="0">
                <a:latin typeface="Times New Roman" panose="02020503050405090304" pitchFamily="18" charset="0"/>
                <a:ea typeface="Arial Unicode MS" panose="020B0604020202020204" pitchFamily="34" charset="-122"/>
                <a:cs typeface="Times New Roman" panose="02020503050405090304" pitchFamily="18" charset="0"/>
                <a:hlinkClick r:id="rId1"/>
              </a:rPr>
              <a:t>haoji_hu@zju.edu.cn</a:t>
            </a:r>
            <a:endParaRPr lang="en-US" altLang="zh-CN" sz="2400" b="1" dirty="0" smtClean="0">
              <a:latin typeface="Times New Roman" panose="02020503050405090304" pitchFamily="18" charset="0"/>
              <a:ea typeface="Arial Unicode MS" panose="020B0604020202020204" pitchFamily="34" charset="-122"/>
              <a:cs typeface="Times New Roman" panose="02020503050405090304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chemeClr val="bg1"/>
                </a:solidFill>
                <a:latin typeface="Times New Roman" panose="02020503050405090304" pitchFamily="18" charset="0"/>
                <a:ea typeface="华文楷体" panose="02010600040101010101" pitchFamily="2" charset="-122"/>
                <a:cs typeface="Times New Roman" panose="02020503050405090304" pitchFamily="18" charset="0"/>
              </a:rPr>
              <a:t>	</a:t>
            </a:r>
            <a:endParaRPr lang="en-US" altLang="zh-CN" sz="4000" b="1" dirty="0">
              <a:solidFill>
                <a:schemeClr val="bg1"/>
              </a:solidFill>
              <a:latin typeface="Times New Roman" panose="02020503050405090304" pitchFamily="18" charset="0"/>
              <a:ea typeface="华文楷体" panose="02010600040101010101" pitchFamily="2" charset="-122"/>
              <a:cs typeface="Times New Roman" panose="02020503050405090304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4000" b="1" dirty="0" smtClean="0">
              <a:solidFill>
                <a:schemeClr val="bg1"/>
              </a:solidFill>
              <a:latin typeface="Times New Roman" panose="02020503050405090304" pitchFamily="18" charset="0"/>
              <a:ea typeface="华文楷体" panose="02010600040101010101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自编码器 （</a:t>
            </a:r>
            <a:r>
              <a:rPr lang="en-US" altLang="zh-CN" sz="4400" b="1" dirty="0">
                <a:solidFill>
                  <a:prstClr val="white"/>
                </a:solidFill>
                <a:latin typeface="Arial" panose="020B0604020202090204" pitchFamily="34" charset="0"/>
              </a:rPr>
              <a:t>Auto-encoder</a:t>
            </a: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87524" y="1410738"/>
            <a:ext cx="85689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步骤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：训练好第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层后，接着训练第二层：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2051720" y="3432072"/>
            <a:ext cx="23038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固定第一层参数不动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635896" y="3321211"/>
            <a:ext cx="2304256" cy="412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525136" y="3395648"/>
            <a:ext cx="6480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BP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503548" y="3915522"/>
            <a:ext cx="85689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步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骤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M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：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以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此类推，训练好第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M-1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层后，接着训练第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M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层。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4663" y="1944720"/>
            <a:ext cx="4857750" cy="1352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55" y="4437112"/>
            <a:ext cx="8267817" cy="1168658"/>
          </a:xfrm>
          <a:prstGeom prst="rect">
            <a:avLst/>
          </a:prstGeom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1918355" y="5800856"/>
            <a:ext cx="27442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固定前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M-1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层参数不动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436096" y="5652304"/>
            <a:ext cx="2160240" cy="13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6300192" y="5703704"/>
            <a:ext cx="6480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BP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自编码器 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Auto-encoder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87524" y="1410738"/>
            <a:ext cx="85689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最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后用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BP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对网络进行微调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520" y="2060848"/>
            <a:ext cx="8791065" cy="122232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611560" y="3471613"/>
            <a:ext cx="82163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4532548" y="3584093"/>
            <a:ext cx="6480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BP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自编码器 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Auto-encoder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95536" y="1412776"/>
            <a:ext cx="8568952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代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码：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kumimoji="0" lang="en-US" altLang="zh-CN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test_for_dnn.m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…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数据准备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… (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略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)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  <a:p>
            <a:r>
              <a:rPr lang="en-US" altLang="zh-CN" sz="2400" dirty="0"/>
              <a:t>%create a net</a:t>
            </a:r>
            <a:endParaRPr lang="en-US" altLang="zh-CN" sz="2400" dirty="0"/>
          </a:p>
          <a:p>
            <a:r>
              <a:rPr lang="en-US" altLang="zh-CN" sz="2400" dirty="0" err="1"/>
              <a:t>dnn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nn_create</a:t>
            </a:r>
            <a:r>
              <a:rPr lang="en-US" altLang="zh-CN" sz="2400" dirty="0"/>
              <a:t>([784,400,169,49,10]);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% train</a:t>
            </a:r>
            <a:endParaRPr lang="en-US" altLang="zh-CN" sz="2400" dirty="0"/>
          </a:p>
          <a:p>
            <a:r>
              <a:rPr lang="en-US" altLang="zh-CN" sz="2400" dirty="0" err="1"/>
              <a:t>dnn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dnn_train</a:t>
            </a:r>
            <a:r>
              <a:rPr lang="en-US" altLang="zh-CN" sz="2400" dirty="0"/>
              <a:t>(</a:t>
            </a:r>
            <a:r>
              <a:rPr lang="en-US" altLang="zh-CN" sz="2400" dirty="0" err="1"/>
              <a:t>dnn,train_x,train_y</a:t>
            </a:r>
            <a:r>
              <a:rPr lang="en-US" altLang="zh-CN" sz="2400" dirty="0"/>
              <a:t>);</a:t>
            </a:r>
            <a:endParaRPr lang="en-US" altLang="zh-CN" sz="2400" dirty="0"/>
          </a:p>
          <a:p>
            <a:r>
              <a:rPr lang="en-US" altLang="zh-CN" sz="2400" dirty="0"/>
              <a:t>%adjust</a:t>
            </a:r>
            <a:endParaRPr lang="en-US" altLang="zh-CN" sz="2400" dirty="0"/>
          </a:p>
          <a:p>
            <a:r>
              <a:rPr lang="en-US" altLang="zh-CN" sz="2400" dirty="0" err="1"/>
              <a:t>dnn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dnn_adjust</a:t>
            </a:r>
            <a:r>
              <a:rPr lang="en-US" altLang="zh-CN" sz="2400" dirty="0"/>
              <a:t>(</a:t>
            </a:r>
            <a:r>
              <a:rPr lang="en-US" altLang="zh-CN" sz="2400" dirty="0" err="1"/>
              <a:t>dnn,train_x,train_y</a:t>
            </a:r>
            <a:r>
              <a:rPr lang="en-US" altLang="zh-CN" sz="2400" dirty="0"/>
              <a:t>);</a:t>
            </a:r>
            <a:endParaRPr lang="en-US" altLang="zh-CN" sz="2400" dirty="0"/>
          </a:p>
          <a:p>
            <a:r>
              <a:rPr lang="en-US" altLang="zh-CN" sz="2400" dirty="0"/>
              <a:t>%test</a:t>
            </a:r>
            <a:endParaRPr lang="en-US" altLang="zh-CN" sz="2400" dirty="0"/>
          </a:p>
          <a:p>
            <a:r>
              <a:rPr lang="en-US" altLang="zh-CN" sz="2400" dirty="0"/>
              <a:t>[</a:t>
            </a:r>
            <a:r>
              <a:rPr lang="en-US" altLang="zh-CN" sz="2400" dirty="0" err="1"/>
              <a:t>wrongs,success_ratio,dnn</a:t>
            </a:r>
            <a:r>
              <a:rPr lang="en-US" altLang="zh-CN" sz="2400" dirty="0"/>
              <a:t>] = </a:t>
            </a:r>
            <a:r>
              <a:rPr lang="en-US" altLang="zh-CN" sz="2400" dirty="0" err="1"/>
              <a:t>nn_test</a:t>
            </a:r>
            <a:r>
              <a:rPr lang="en-US" altLang="zh-CN" sz="2400" dirty="0"/>
              <a:t>(</a:t>
            </a:r>
            <a:r>
              <a:rPr lang="en-US" altLang="zh-CN" sz="2400" dirty="0" err="1"/>
              <a:t>dnn,test_x,test_y</a:t>
            </a:r>
            <a:r>
              <a:rPr lang="en-US" altLang="zh-CN" sz="2400" dirty="0"/>
              <a:t>);</a:t>
            </a:r>
            <a:endParaRPr lang="en-US" altLang="zh-CN" sz="2400" dirty="0"/>
          </a:p>
          <a:p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自编码器 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Auto-encoder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467544" y="1451975"/>
            <a:ext cx="8568952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2. </a:t>
            </a:r>
            <a:r>
              <a:rPr lang="en-US" altLang="zh-CN" sz="2400" dirty="0" smtClean="0"/>
              <a:t>function </a:t>
            </a:r>
            <a:r>
              <a:rPr lang="en-US" altLang="zh-CN" sz="2400" dirty="0" err="1"/>
              <a:t>dnn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dnn_train</a:t>
            </a:r>
            <a:r>
              <a:rPr lang="en-US" altLang="zh-CN" sz="2400" dirty="0"/>
              <a:t>(</a:t>
            </a:r>
            <a:r>
              <a:rPr lang="en-US" altLang="zh-CN" sz="2400" dirty="0" err="1"/>
              <a:t>dnn,train_x,train_y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r>
              <a:rPr lang="en-US" altLang="zh-CN" sz="2000" dirty="0" smtClean="0"/>
              <a:t>… </a:t>
            </a:r>
            <a:r>
              <a:rPr lang="zh-CN" altLang="en-US" sz="2000" dirty="0" smtClean="0"/>
              <a:t>设置</a:t>
            </a:r>
            <a:r>
              <a:rPr lang="en-US" altLang="zh-CN" sz="2000" dirty="0" smtClean="0"/>
              <a:t>BATCH SIZE </a:t>
            </a:r>
            <a:r>
              <a:rPr lang="zh-CN" altLang="en-US" sz="2000" dirty="0" smtClean="0"/>
              <a:t>等参数</a:t>
            </a:r>
            <a:r>
              <a:rPr lang="en-US" altLang="zh-CN" sz="2000" dirty="0" smtClean="0"/>
              <a:t>… (</a:t>
            </a:r>
            <a:r>
              <a:rPr lang="zh-CN" altLang="en-US" sz="2000" dirty="0" smtClean="0"/>
              <a:t>略</a:t>
            </a:r>
            <a:r>
              <a:rPr lang="en-US" altLang="zh-CN" sz="2000" dirty="0" smtClean="0"/>
              <a:t>)</a:t>
            </a:r>
            <a:endParaRPr lang="en-US" altLang="zh-CN" sz="2000" dirty="0"/>
          </a:p>
          <a:p>
            <a:r>
              <a:rPr lang="en-US" altLang="zh-CN" sz="2000" dirty="0"/>
              <a:t>    for k = 1 : </a:t>
            </a:r>
            <a:r>
              <a:rPr lang="en-US" altLang="zh-CN" sz="2000" dirty="0" err="1"/>
              <a:t>numel</a:t>
            </a:r>
            <a:r>
              <a:rPr lang="en-US" altLang="zh-CN" sz="2000" dirty="0"/>
              <a:t>(</a:t>
            </a:r>
            <a:r>
              <a:rPr lang="en-US" altLang="zh-CN" sz="2000" dirty="0" err="1"/>
              <a:t>dnn.size</a:t>
            </a:r>
            <a:r>
              <a:rPr lang="en-US" altLang="zh-CN" sz="2000" dirty="0"/>
              <a:t>)- 2</a:t>
            </a:r>
            <a:endParaRPr lang="en-US" altLang="zh-CN" sz="2000" dirty="0"/>
          </a:p>
          <a:p>
            <a:r>
              <a:rPr lang="en-US" altLang="zh-CN" sz="2000" dirty="0" smtClean="0"/>
              <a:t>        </a:t>
            </a:r>
            <a:r>
              <a:rPr lang="en-US" altLang="zh-CN" sz="2000" dirty="0" err="1" smtClean="0"/>
              <a:t>sae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= </a:t>
            </a:r>
            <a:r>
              <a:rPr lang="en-US" altLang="zh-CN" sz="2000" dirty="0" err="1"/>
              <a:t>sae_create</a:t>
            </a:r>
            <a:r>
              <a:rPr lang="en-US" altLang="zh-CN" sz="2000" dirty="0"/>
              <a:t>([</a:t>
            </a:r>
            <a:r>
              <a:rPr lang="en-US" altLang="zh-CN" sz="2000" dirty="0" err="1"/>
              <a:t>dnn.size</a:t>
            </a:r>
            <a:r>
              <a:rPr lang="en-US" altLang="zh-CN" sz="2000" dirty="0"/>
              <a:t>(k),</a:t>
            </a:r>
            <a:r>
              <a:rPr lang="en-US" altLang="zh-CN" sz="2000" dirty="0" err="1"/>
              <a:t>dnn.size</a:t>
            </a:r>
            <a:r>
              <a:rPr lang="en-US" altLang="zh-CN" sz="2000" dirty="0"/>
              <a:t>(k+1)]);</a:t>
            </a:r>
            <a:endParaRPr lang="en-US" altLang="zh-CN" sz="2000" dirty="0"/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sae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sae_train</a:t>
            </a:r>
            <a:r>
              <a:rPr lang="en-US" altLang="zh-CN" sz="2000" dirty="0"/>
              <a:t>(</a:t>
            </a:r>
            <a:r>
              <a:rPr lang="en-US" altLang="zh-CN" sz="2000" dirty="0" err="1"/>
              <a:t>sae,option,train_x</a:t>
            </a:r>
            <a:r>
              <a:rPr lang="en-US" altLang="zh-CN" sz="2000" dirty="0"/>
              <a:t>);</a:t>
            </a:r>
            <a:endParaRPr lang="en-US" altLang="zh-CN" sz="2000" dirty="0"/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dnn.W</a:t>
            </a:r>
            <a:r>
              <a:rPr lang="en-US" altLang="zh-CN" sz="2000" dirty="0"/>
              <a:t>{k} = </a:t>
            </a:r>
            <a:r>
              <a:rPr lang="en-US" altLang="zh-CN" sz="2000" dirty="0" err="1"/>
              <a:t>sae.W</a:t>
            </a:r>
            <a:r>
              <a:rPr lang="en-US" altLang="zh-CN" sz="2000" dirty="0"/>
              <a:t>{1};</a:t>
            </a:r>
            <a:endParaRPr lang="en-US" altLang="zh-CN" sz="2000" dirty="0"/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dnn.b</a:t>
            </a:r>
            <a:r>
              <a:rPr lang="en-US" altLang="zh-CN" sz="2000" dirty="0"/>
              <a:t>{k} = </a:t>
            </a:r>
            <a:r>
              <a:rPr lang="en-US" altLang="zh-CN" sz="2000" dirty="0" err="1"/>
              <a:t>sae.b</a:t>
            </a:r>
            <a:r>
              <a:rPr lang="en-US" altLang="zh-CN" sz="2000" dirty="0"/>
              <a:t>{1};</a:t>
            </a:r>
            <a:endParaRPr lang="en-US" altLang="zh-CN" sz="2000" dirty="0"/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sae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nn_predict</a:t>
            </a:r>
            <a:r>
              <a:rPr lang="en-US" altLang="zh-CN" sz="2000" dirty="0"/>
              <a:t>(</a:t>
            </a:r>
            <a:r>
              <a:rPr lang="en-US" altLang="zh-CN" sz="2000" dirty="0" err="1"/>
              <a:t>sae,train_x</a:t>
            </a:r>
            <a:r>
              <a:rPr lang="en-US" altLang="zh-CN" sz="2000" dirty="0"/>
              <a:t>);</a:t>
            </a:r>
            <a:endParaRPr lang="en-US" altLang="zh-CN" sz="2000" dirty="0"/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train_x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sae.a</a:t>
            </a:r>
            <a:r>
              <a:rPr lang="en-US" altLang="zh-CN" sz="2000" dirty="0"/>
              <a:t>{2}';</a:t>
            </a:r>
            <a:endParaRPr lang="en-US" altLang="zh-CN" sz="2000" dirty="0"/>
          </a:p>
          <a:p>
            <a:r>
              <a:rPr lang="en-US" altLang="zh-CN" sz="2000" dirty="0"/>
              <a:t>    end</a:t>
            </a:r>
            <a:endParaRPr lang="en-US" altLang="zh-CN" sz="2000" dirty="0"/>
          </a:p>
          <a:p>
            <a:r>
              <a:rPr lang="en-US" altLang="zh-CN" sz="2000" dirty="0"/>
              <a:t>    k = k + 1;</a:t>
            </a:r>
            <a:endParaRPr lang="en-US" altLang="zh-CN" sz="2000" dirty="0"/>
          </a:p>
          <a:p>
            <a:r>
              <a:rPr lang="en-US" altLang="zh-CN" sz="2000" dirty="0" smtClean="0"/>
              <a:t>    </a:t>
            </a:r>
            <a:r>
              <a:rPr lang="en-US" altLang="zh-CN" sz="2000" dirty="0" err="1" smtClean="0"/>
              <a:t>nn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= </a:t>
            </a:r>
            <a:r>
              <a:rPr lang="en-US" altLang="zh-CN" sz="2000" dirty="0" err="1"/>
              <a:t>nn_create</a:t>
            </a:r>
            <a:r>
              <a:rPr lang="en-US" altLang="zh-CN" sz="2000" dirty="0"/>
              <a:t>([</a:t>
            </a:r>
            <a:r>
              <a:rPr lang="en-US" altLang="zh-CN" sz="2000" dirty="0" err="1"/>
              <a:t>dnn.size</a:t>
            </a:r>
            <a:r>
              <a:rPr lang="en-US" altLang="zh-CN" sz="2000" dirty="0"/>
              <a:t>(k),</a:t>
            </a:r>
            <a:r>
              <a:rPr lang="en-US" altLang="zh-CN" sz="2000" dirty="0" err="1"/>
              <a:t>dnn.size</a:t>
            </a:r>
            <a:r>
              <a:rPr lang="en-US" altLang="zh-CN" sz="2000" dirty="0"/>
              <a:t>(k+1)]);</a:t>
            </a:r>
            <a:endParaRPr lang="en-US" altLang="zh-CN" sz="2000" dirty="0"/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nn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nn_train</a:t>
            </a:r>
            <a:r>
              <a:rPr lang="en-US" altLang="zh-CN" sz="2000" dirty="0"/>
              <a:t>(</a:t>
            </a:r>
            <a:r>
              <a:rPr lang="en-US" altLang="zh-CN" sz="2000" dirty="0" err="1"/>
              <a:t>nn,option,train_x,train_y</a:t>
            </a:r>
            <a:r>
              <a:rPr lang="en-US" altLang="zh-CN" sz="2000" dirty="0"/>
              <a:t>);</a:t>
            </a:r>
            <a:endParaRPr lang="en-US" altLang="zh-CN" sz="2000" dirty="0"/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dnn.W</a:t>
            </a:r>
            <a:r>
              <a:rPr lang="en-US" altLang="zh-CN" sz="2000" dirty="0"/>
              <a:t>{k} = </a:t>
            </a:r>
            <a:r>
              <a:rPr lang="en-US" altLang="zh-CN" sz="2000" dirty="0" err="1"/>
              <a:t>nn.W</a:t>
            </a:r>
            <a:r>
              <a:rPr lang="en-US" altLang="zh-CN" sz="2000" dirty="0"/>
              <a:t>{1};</a:t>
            </a:r>
            <a:endParaRPr lang="en-US" altLang="zh-CN" sz="2000" dirty="0"/>
          </a:p>
          <a:p>
            <a:r>
              <a:rPr lang="en-US" altLang="zh-CN" sz="2000" dirty="0"/>
              <a:t>    </a:t>
            </a:r>
            <a:r>
              <a:rPr lang="en-US" altLang="zh-CN" sz="2000" dirty="0" err="1"/>
              <a:t>dnn.b</a:t>
            </a:r>
            <a:r>
              <a:rPr lang="en-US" altLang="zh-CN" sz="2000" dirty="0"/>
              <a:t>{k} = </a:t>
            </a:r>
            <a:r>
              <a:rPr lang="en-US" altLang="zh-CN" sz="2000" dirty="0" err="1"/>
              <a:t>nn.b</a:t>
            </a:r>
            <a:r>
              <a:rPr lang="en-US" altLang="zh-CN" sz="2000" dirty="0"/>
              <a:t>{1};</a:t>
            </a:r>
            <a:endParaRPr lang="en-US" altLang="zh-CN" sz="2000" dirty="0"/>
          </a:p>
          <a:p>
            <a:r>
              <a:rPr lang="en-US" altLang="zh-CN" sz="2000" dirty="0"/>
              <a:t>end</a:t>
            </a:r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自编码器 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Auto-encoder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87524" y="1484784"/>
            <a:ext cx="856895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3. </a:t>
            </a:r>
            <a:r>
              <a:rPr lang="en-US" altLang="zh-CN" sz="2400" dirty="0" smtClean="0"/>
              <a:t>function </a:t>
            </a:r>
            <a:r>
              <a:rPr lang="en-US" altLang="zh-CN" sz="2400" dirty="0" err="1"/>
              <a:t>sae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sae_create</a:t>
            </a:r>
            <a:r>
              <a:rPr lang="en-US" altLang="zh-CN" sz="2400" dirty="0"/>
              <a:t>(SIZE)</a:t>
            </a:r>
            <a:endParaRPr lang="en-US" altLang="zh-CN" sz="2400" dirty="0"/>
          </a:p>
          <a:p>
            <a:r>
              <a:rPr lang="en-US" altLang="zh-CN" sz="2400" dirty="0"/>
              <a:t>   </a:t>
            </a:r>
            <a:r>
              <a:rPr lang="en-US" altLang="zh-CN" sz="2400" dirty="0" err="1"/>
              <a:t>sae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nn_create</a:t>
            </a:r>
            <a:r>
              <a:rPr lang="en-US" altLang="zh-CN" sz="2400" dirty="0"/>
              <a:t>([SIZE(1),SIZE(2),SIZE(1)]);</a:t>
            </a:r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4. </a:t>
            </a:r>
            <a:r>
              <a:rPr lang="en-US" altLang="zh-CN" sz="2400" dirty="0"/>
              <a:t>function </a:t>
            </a:r>
            <a:r>
              <a:rPr lang="en-US" altLang="zh-CN" sz="2400" dirty="0" err="1"/>
              <a:t>sae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sae_train</a:t>
            </a:r>
            <a:r>
              <a:rPr lang="en-US" altLang="zh-CN" sz="2400" dirty="0"/>
              <a:t>(</a:t>
            </a:r>
            <a:r>
              <a:rPr lang="en-US" altLang="zh-CN" sz="2400" dirty="0" err="1"/>
              <a:t>sae,option,train_x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r>
              <a:rPr lang="en-US" altLang="zh-CN" sz="2400" dirty="0" smtClean="0"/>
              <a:t>    </a:t>
            </a:r>
            <a:r>
              <a:rPr lang="en-US" altLang="zh-CN" sz="2400" dirty="0" err="1" smtClean="0"/>
              <a:t>sae.encoder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= 1;</a:t>
            </a:r>
            <a:endParaRPr lang="en-US" altLang="zh-CN" sz="2400" dirty="0"/>
          </a:p>
          <a:p>
            <a:r>
              <a:rPr lang="en-US" altLang="zh-CN" sz="2400" dirty="0"/>
              <a:t>    </a:t>
            </a:r>
            <a:r>
              <a:rPr lang="en-US" altLang="zh-CN" sz="2400" dirty="0" err="1"/>
              <a:t>sae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nn_train</a:t>
            </a:r>
            <a:r>
              <a:rPr lang="en-US" altLang="zh-CN" sz="2400" dirty="0"/>
              <a:t>(</a:t>
            </a:r>
            <a:r>
              <a:rPr lang="en-US" altLang="zh-CN" sz="2400" dirty="0" err="1"/>
              <a:t>sae,option,train_x,train_x</a:t>
            </a:r>
            <a:r>
              <a:rPr lang="en-US" altLang="zh-CN" sz="2400" dirty="0"/>
              <a:t>);</a:t>
            </a:r>
            <a:endParaRPr lang="en-US" altLang="zh-CN" sz="2400" dirty="0"/>
          </a:p>
          <a:p>
            <a:r>
              <a:rPr lang="en-US" altLang="zh-CN" sz="2400" dirty="0"/>
              <a:t>end</a:t>
            </a:r>
            <a:endParaRPr lang="en-US" altLang="zh-CN" sz="2400" dirty="0"/>
          </a:p>
          <a:p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自编码器 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Auto-encoder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95536" y="1753381"/>
            <a:ext cx="8568952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3. </a:t>
            </a:r>
            <a:r>
              <a:rPr lang="en-US" altLang="zh-CN" sz="2400" dirty="0"/>
              <a:t>function </a:t>
            </a:r>
            <a:r>
              <a:rPr lang="en-US" altLang="zh-CN" sz="2400" dirty="0" err="1"/>
              <a:t>dnn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dnn_adjust</a:t>
            </a:r>
            <a:r>
              <a:rPr lang="en-US" altLang="zh-CN" sz="2400" dirty="0"/>
              <a:t>(</a:t>
            </a:r>
            <a:r>
              <a:rPr lang="en-US" altLang="zh-CN" sz="2400" dirty="0" err="1"/>
              <a:t>dnn,train_x,train_y</a:t>
            </a:r>
            <a:r>
              <a:rPr lang="en-US" altLang="zh-CN" sz="2400" dirty="0"/>
              <a:t>)</a:t>
            </a:r>
            <a:endParaRPr lang="en-US" altLang="zh-CN" sz="2400" dirty="0"/>
          </a:p>
          <a:p>
            <a:r>
              <a:rPr lang="en-US" altLang="zh-CN" sz="2400" dirty="0" smtClean="0"/>
              <a:t>…</a:t>
            </a:r>
            <a:r>
              <a:rPr lang="zh-CN" altLang="en-US" sz="2400" dirty="0" smtClean="0"/>
              <a:t>参数设置</a:t>
            </a:r>
            <a:r>
              <a:rPr lang="en-US" altLang="zh-CN" sz="2400" dirty="0" smtClean="0"/>
              <a:t>…</a:t>
            </a:r>
            <a:r>
              <a:rPr lang="zh-CN" altLang="en-US" sz="2400" dirty="0" smtClean="0"/>
              <a:t>（略）</a:t>
            </a:r>
            <a:endParaRPr lang="en-US" altLang="zh-CN" sz="2400" dirty="0" smtClean="0"/>
          </a:p>
          <a:p>
            <a:r>
              <a:rPr lang="en-US" altLang="zh-CN" sz="2000" dirty="0" smtClean="0"/>
              <a:t>for </a:t>
            </a:r>
            <a:r>
              <a:rPr lang="en-US" altLang="zh-CN" sz="2000" dirty="0"/>
              <a:t>k = 1 : iteration</a:t>
            </a:r>
            <a:endParaRPr lang="en-US" altLang="zh-CN" sz="2000" dirty="0"/>
          </a:p>
          <a:p>
            <a:r>
              <a:rPr lang="en-US" altLang="zh-CN" sz="2000" dirty="0" smtClean="0"/>
              <a:t>        </a:t>
            </a:r>
            <a:r>
              <a:rPr lang="en-US" altLang="zh-CN" sz="2000" dirty="0" err="1" smtClean="0"/>
              <a:t>kk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= </a:t>
            </a:r>
            <a:r>
              <a:rPr lang="en-US" altLang="zh-CN" sz="2000" dirty="0" err="1"/>
              <a:t>randperm</a:t>
            </a:r>
            <a:r>
              <a:rPr lang="en-US" altLang="zh-CN" sz="2000" dirty="0"/>
              <a:t>(m);</a:t>
            </a:r>
            <a:endParaRPr lang="en-US" altLang="zh-CN" sz="2000" dirty="0"/>
          </a:p>
          <a:p>
            <a:r>
              <a:rPr lang="en-US" altLang="zh-CN" sz="2000" dirty="0"/>
              <a:t>        for l = 1 : </a:t>
            </a:r>
            <a:r>
              <a:rPr lang="en-US" altLang="zh-CN" sz="2000" dirty="0" err="1"/>
              <a:t>num_batches</a:t>
            </a:r>
            <a:endParaRPr lang="en-US" altLang="zh-CN" sz="2000" dirty="0"/>
          </a:p>
          <a:p>
            <a:r>
              <a:rPr lang="en-US" altLang="zh-CN" sz="2000" dirty="0"/>
              <a:t>            </a:t>
            </a:r>
            <a:r>
              <a:rPr lang="en-US" altLang="zh-CN" sz="2000" dirty="0" err="1"/>
              <a:t>batch_x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train_x</a:t>
            </a:r>
            <a:r>
              <a:rPr lang="en-US" altLang="zh-CN" sz="2000" dirty="0"/>
              <a:t>(</a:t>
            </a:r>
            <a:r>
              <a:rPr lang="en-US" altLang="zh-CN" sz="2000" dirty="0" err="1"/>
              <a:t>kk</a:t>
            </a:r>
            <a:r>
              <a:rPr lang="en-US" altLang="zh-CN" sz="2000" dirty="0"/>
              <a:t>((l - 1) * </a:t>
            </a:r>
            <a:r>
              <a:rPr lang="en-US" altLang="zh-CN" sz="2000" dirty="0" err="1"/>
              <a:t>batch_size</a:t>
            </a:r>
            <a:r>
              <a:rPr lang="en-US" altLang="zh-CN" sz="2000" dirty="0"/>
              <a:t> + 1 : l * </a:t>
            </a:r>
            <a:r>
              <a:rPr lang="en-US" altLang="zh-CN" sz="2000" dirty="0" err="1"/>
              <a:t>batch_size</a:t>
            </a:r>
            <a:r>
              <a:rPr lang="en-US" altLang="zh-CN" sz="2000" dirty="0"/>
              <a:t>), :);</a:t>
            </a:r>
            <a:endParaRPr lang="en-US" altLang="zh-CN" sz="2000" dirty="0"/>
          </a:p>
          <a:p>
            <a:r>
              <a:rPr lang="en-US" altLang="zh-CN" sz="2000" dirty="0"/>
              <a:t>            </a:t>
            </a:r>
            <a:r>
              <a:rPr lang="en-US" altLang="zh-CN" sz="2000" dirty="0" err="1"/>
              <a:t>batch_y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train_y</a:t>
            </a:r>
            <a:r>
              <a:rPr lang="en-US" altLang="zh-CN" sz="2000" dirty="0"/>
              <a:t>(</a:t>
            </a:r>
            <a:r>
              <a:rPr lang="en-US" altLang="zh-CN" sz="2000" dirty="0" err="1"/>
              <a:t>kk</a:t>
            </a:r>
            <a:r>
              <a:rPr lang="en-US" altLang="zh-CN" sz="2000" dirty="0"/>
              <a:t>((l - 1) * </a:t>
            </a:r>
            <a:r>
              <a:rPr lang="en-US" altLang="zh-CN" sz="2000" dirty="0" err="1"/>
              <a:t>batch_size</a:t>
            </a:r>
            <a:r>
              <a:rPr lang="en-US" altLang="zh-CN" sz="2000" dirty="0"/>
              <a:t> + 1 : l * </a:t>
            </a:r>
            <a:r>
              <a:rPr lang="en-US" altLang="zh-CN" sz="2000" dirty="0" err="1"/>
              <a:t>batch_size</a:t>
            </a:r>
            <a:r>
              <a:rPr lang="en-US" altLang="zh-CN" sz="2000" dirty="0"/>
              <a:t>), :);</a:t>
            </a:r>
            <a:endParaRPr lang="en-US" altLang="zh-CN" sz="2000" dirty="0"/>
          </a:p>
          <a:p>
            <a:r>
              <a:rPr lang="en-US" altLang="zh-CN" sz="2000" dirty="0"/>
              <a:t>            </a:t>
            </a:r>
            <a:r>
              <a:rPr lang="en-US" altLang="zh-CN" sz="2000" dirty="0" err="1"/>
              <a:t>dnn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nn_forward</a:t>
            </a:r>
            <a:r>
              <a:rPr lang="en-US" altLang="zh-CN" sz="2000" dirty="0"/>
              <a:t>(</a:t>
            </a:r>
            <a:r>
              <a:rPr lang="en-US" altLang="zh-CN" sz="2000" dirty="0" err="1"/>
              <a:t>dnn,batch_x,batch_y</a:t>
            </a:r>
            <a:r>
              <a:rPr lang="en-US" altLang="zh-CN" sz="2000" dirty="0"/>
              <a:t>);</a:t>
            </a:r>
            <a:endParaRPr lang="en-US" altLang="zh-CN" sz="2000" dirty="0"/>
          </a:p>
          <a:p>
            <a:r>
              <a:rPr lang="en-US" altLang="zh-CN" sz="2000" dirty="0"/>
              <a:t>            </a:t>
            </a:r>
            <a:r>
              <a:rPr lang="en-US" altLang="zh-CN" sz="2000" dirty="0" err="1"/>
              <a:t>dnn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nn_backpropagation</a:t>
            </a:r>
            <a:r>
              <a:rPr lang="en-US" altLang="zh-CN" sz="2000" dirty="0"/>
              <a:t>(</a:t>
            </a:r>
            <a:r>
              <a:rPr lang="en-US" altLang="zh-CN" sz="2000" dirty="0" err="1"/>
              <a:t>dnn,batch_y</a:t>
            </a:r>
            <a:r>
              <a:rPr lang="en-US" altLang="zh-CN" sz="2000" dirty="0"/>
              <a:t>);</a:t>
            </a:r>
            <a:endParaRPr lang="en-US" altLang="zh-CN" sz="2000" dirty="0"/>
          </a:p>
          <a:p>
            <a:r>
              <a:rPr lang="en-US" altLang="zh-CN" sz="2000" dirty="0"/>
              <a:t>            </a:t>
            </a:r>
            <a:r>
              <a:rPr lang="en-US" altLang="zh-CN" sz="2000" dirty="0" err="1"/>
              <a:t>dnn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nn_applygradient</a:t>
            </a:r>
            <a:r>
              <a:rPr lang="en-US" altLang="zh-CN" sz="2000" dirty="0"/>
              <a:t>(</a:t>
            </a:r>
            <a:r>
              <a:rPr lang="en-US" altLang="zh-CN" sz="2000" dirty="0" err="1"/>
              <a:t>dnn</a:t>
            </a:r>
            <a:r>
              <a:rPr lang="en-US" altLang="zh-CN" sz="2000" dirty="0"/>
              <a:t>);</a:t>
            </a:r>
            <a:endParaRPr lang="en-US" altLang="zh-CN" sz="2000" dirty="0"/>
          </a:p>
          <a:p>
            <a:r>
              <a:rPr lang="en-US" altLang="zh-CN" sz="2000" dirty="0"/>
              <a:t>        end</a:t>
            </a:r>
            <a:endParaRPr lang="en-US" altLang="zh-CN" sz="2000" dirty="0"/>
          </a:p>
          <a:p>
            <a:r>
              <a:rPr lang="en-US" altLang="zh-CN" sz="2000" dirty="0" smtClean="0"/>
              <a:t>end</a:t>
            </a:r>
            <a:endParaRPr lang="en-US" altLang="zh-CN" sz="2000" dirty="0"/>
          </a:p>
          <a:p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8" name="Picture 7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41" y="1972290"/>
            <a:ext cx="7740330" cy="331480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3579268" y="5287093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黑体" pitchFamily="2" charset="-122"/>
                <a:cs typeface="宋体" pitchFamily="2" charset="-122"/>
              </a:rPr>
              <a:t>LeNet-5</a:t>
            </a:r>
            <a:r>
              <a:rPr lang="zh-CN" altLang="zh-CN" dirty="0">
                <a:ea typeface="黑体" pitchFamily="2" charset="-122"/>
                <a:cs typeface="宋体" pitchFamily="2" charset="-122"/>
              </a:rPr>
              <a:t>网络结构</a:t>
            </a:r>
            <a:endParaRPr lang="zh-CN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732241" y="5674483"/>
            <a:ext cx="7609964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1900"/>
              </a:lnSpc>
              <a:buFont typeface="+mj-lt"/>
              <a:buAutoNum type="arabicPeriod"/>
            </a:pPr>
            <a:r>
              <a:rPr lang="en-US" altLang="zh-CN" kern="0" dirty="0" err="1">
                <a:latin typeface="Times New Roman" panose="02020503050405090304" pitchFamily="18" charset="0"/>
                <a:cs typeface="黑体" pitchFamily="2" charset="-122"/>
              </a:rPr>
              <a:t>LeCun</a:t>
            </a:r>
            <a:r>
              <a:rPr lang="en-US" altLang="zh-CN" kern="0" dirty="0">
                <a:latin typeface="Times New Roman" panose="02020503050405090304" pitchFamily="18" charset="0"/>
                <a:cs typeface="黑体" pitchFamily="2" charset="-122"/>
              </a:rPr>
              <a:t> Y., </a:t>
            </a:r>
            <a:r>
              <a:rPr lang="en-US" altLang="zh-CN" kern="0" dirty="0" err="1">
                <a:latin typeface="Times New Roman" panose="02020503050405090304" pitchFamily="18" charset="0"/>
                <a:cs typeface="黑体" pitchFamily="2" charset="-122"/>
              </a:rPr>
              <a:t>Bottou</a:t>
            </a:r>
            <a:r>
              <a:rPr lang="en-US" altLang="zh-CN" kern="0" dirty="0">
                <a:latin typeface="Times New Roman" panose="02020503050405090304" pitchFamily="18" charset="0"/>
                <a:cs typeface="黑体" pitchFamily="2" charset="-122"/>
              </a:rPr>
              <a:t> L., </a:t>
            </a:r>
            <a:r>
              <a:rPr lang="en-US" altLang="zh-CN" kern="0" dirty="0" err="1">
                <a:latin typeface="Times New Roman" panose="02020503050405090304" pitchFamily="18" charset="0"/>
                <a:cs typeface="黑体" pitchFamily="2" charset="-122"/>
              </a:rPr>
              <a:t>Bengio</a:t>
            </a:r>
            <a:r>
              <a:rPr lang="en-US" altLang="zh-CN" kern="0" dirty="0">
                <a:latin typeface="Times New Roman" panose="02020503050405090304" pitchFamily="18" charset="0"/>
                <a:cs typeface="黑体" pitchFamily="2" charset="-122"/>
              </a:rPr>
              <a:t> Y., and </a:t>
            </a:r>
            <a:r>
              <a:rPr lang="en-US" altLang="zh-CN" kern="0" dirty="0" err="1">
                <a:latin typeface="Times New Roman" panose="02020503050405090304" pitchFamily="18" charset="0"/>
                <a:cs typeface="黑体" pitchFamily="2" charset="-122"/>
              </a:rPr>
              <a:t>Haffner</a:t>
            </a:r>
            <a:r>
              <a:rPr lang="en-US" altLang="zh-CN" kern="0" dirty="0">
                <a:latin typeface="Times New Roman" panose="02020503050405090304" pitchFamily="18" charset="0"/>
                <a:cs typeface="黑体" pitchFamily="2" charset="-122"/>
              </a:rPr>
              <a:t> P., Gradient-based learning applied to document recognition, Proceedings of the IEEE, pp. 1-7, 1998.</a:t>
            </a:r>
            <a:endParaRPr lang="zh-CN" altLang="zh-CN" sz="1400" kern="100" dirty="0">
              <a:latin typeface="Calibri" panose="020F0502020204030204" pitchFamily="34" charset="0"/>
              <a:cs typeface="黑体" pitchFamily="2" charset="-122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58902" y="1363097"/>
            <a:ext cx="82089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卷积神经网络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(Convolutional Neural Network, CNN)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由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L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额</a:t>
            </a:r>
            <a:r>
              <a:rPr lang="en-US" altLang="zh-CN" sz="2400" dirty="0" err="1" smtClean="0">
                <a:latin typeface="黑体" pitchFamily="2" charset="-122"/>
                <a:ea typeface="黑体" pitchFamily="2" charset="-122"/>
              </a:rPr>
              <a:t>eCun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在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上世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纪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90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年代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提出。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33293" y="1284258"/>
            <a:ext cx="82089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术语定义：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293" y="1801947"/>
            <a:ext cx="8903203" cy="4435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60" y="1412776"/>
            <a:ext cx="8079051" cy="3915569"/>
          </a:xfrm>
          <a:prstGeom prst="rect">
            <a:avLst/>
          </a:prstGeom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66609" y="5312140"/>
            <a:ext cx="856895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如果我们用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个卷积核，就能获得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个特征图（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feature map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）。你也可以把产生的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个特征图看成一个新的“图像”，其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height, width, channel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数目分别是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28,28,6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。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800" y="2361066"/>
            <a:ext cx="2786400" cy="21358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95536" y="1541983"/>
            <a:ext cx="85689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简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化画法：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1760" y="2276872"/>
            <a:ext cx="3862978" cy="2961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人工神经网络的历史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--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多层网络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51520" y="1331476"/>
            <a:ext cx="820891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多层神经网络的优势：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）基本单元简单，多个基本单元可扩展为非常复杂的非线性函数。因此易于构建，同时模型有很强的表达能力。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（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2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）训练和测试的计算并行性非常好，有利于在分布式系统上的应用。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2400" dirty="0"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（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3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）模型构建来源于对人脑的仿生，话题丰富，各种领域的研究人员都有兴趣，都能做贡献。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79512" y="1484784"/>
            <a:ext cx="87849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可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以将图像卷积看成全连接网络的权值共享（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weight sharing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）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849" y="2132856"/>
            <a:ext cx="8532440" cy="23813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749" y="4514190"/>
            <a:ext cx="5708501" cy="1878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79512" y="1340768"/>
            <a:ext cx="87849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上一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页中的卷积操作，等价于如下权值共享网络：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9752" y="1844248"/>
            <a:ext cx="4203726" cy="4879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7" name="Picture 6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56792"/>
            <a:ext cx="6552728" cy="220263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971600" y="3793869"/>
            <a:ext cx="712879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参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数个数计算：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层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(convolutional layer): (5*5+1)*6=156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层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(subsampling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layer):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0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层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(convolutional layer):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(5*5*6+1)*16=2416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层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(subsampling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layer):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0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5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层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(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fully connected layer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): (5*5*16+1)*120=48120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6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层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(fully connected 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layer):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(120+1)*84=10164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7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层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(fully connected layer): 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(84+1)*10=850</a:t>
            </a: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dirty="0" smtClean="0">
              <a:latin typeface="黑体" pitchFamily="2" charset="-122"/>
              <a:ea typeface="黑体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参数总数：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61,706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2" name="图片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72656" y="2579765"/>
            <a:ext cx="7082791" cy="279781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9552" y="1196752"/>
            <a:ext cx="7949002" cy="1467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黑体" pitchFamily="2" charset="-122"/>
                <a:cs typeface="宋体" pitchFamily="2" charset="-122"/>
              </a:rPr>
              <a:t>2013 </a:t>
            </a:r>
            <a:r>
              <a:rPr lang="en-US" altLang="zh-CN" b="1" dirty="0" err="1" smtClean="0">
                <a:latin typeface="黑体" pitchFamily="2" charset="-122"/>
                <a:cs typeface="宋体" pitchFamily="2" charset="-122"/>
              </a:rPr>
              <a:t>AlexNet</a:t>
            </a:r>
            <a:endParaRPr lang="en-US" altLang="zh-CN" b="1" dirty="0" smtClean="0">
              <a:latin typeface="黑体" pitchFamily="2" charset="-122"/>
              <a:cs typeface="宋体" pitchFamily="2" charset="-122"/>
            </a:endParaRPr>
          </a:p>
          <a:p>
            <a:r>
              <a:rPr lang="en-US" altLang="zh-CN" dirty="0" smtClean="0"/>
              <a:t>A</a:t>
            </a:r>
            <a:r>
              <a:rPr lang="en-US" altLang="zh-CN" dirty="0"/>
              <a:t>. </a:t>
            </a:r>
            <a:r>
              <a:rPr lang="en-US" altLang="zh-CN" dirty="0" err="1"/>
              <a:t>Krizhevsky</a:t>
            </a:r>
            <a:r>
              <a:rPr lang="en-US" altLang="zh-CN" dirty="0"/>
              <a:t>, I. </a:t>
            </a:r>
            <a:r>
              <a:rPr lang="en-US" altLang="zh-CN" dirty="0" err="1"/>
              <a:t>Sutskever</a:t>
            </a:r>
            <a:r>
              <a:rPr lang="en-US" altLang="zh-CN" dirty="0"/>
              <a:t> and G. E. Hinton. ImageNet Classification with Deep Convolutional Neural Networks. Advances in Neural Information Processing 25, MIT Press, Cambridge, MA, 2012.</a:t>
            </a:r>
            <a:endParaRPr lang="zh-CN" altLang="zh-CN" dirty="0"/>
          </a:p>
          <a:p>
            <a:endParaRPr lang="zh-CN" alt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687111" y="5293467"/>
            <a:ext cx="765388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en-US" altLang="zh-CN" kern="100" dirty="0">
                <a:latin typeface="宋体" pitchFamily="2" charset="-122"/>
                <a:cs typeface="Times New Roman" panose="02020503050405090304" pitchFamily="18" charset="0"/>
              </a:rPr>
              <a:t>ImageNet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503050405090304" pitchFamily="18" charset="0"/>
              </a:rPr>
              <a:t>包含超过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503050405090304" pitchFamily="18" charset="0"/>
              </a:rPr>
              <a:t>120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503050405090304" pitchFamily="18" charset="0"/>
              </a:rPr>
              <a:t>万张彩色图片，属于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503050405090304" pitchFamily="18" charset="0"/>
              </a:rPr>
              <a:t>1000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503050405090304" pitchFamily="18" charset="0"/>
              </a:rPr>
              <a:t>个不同类别，这是目前为止最大的图像识别数据库。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503050405090304" pitchFamily="18" charset="0"/>
              </a:rPr>
              <a:t>Alex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503050405090304" pitchFamily="18" charset="0"/>
              </a:rPr>
              <a:t>Krizhevsky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503050405090304" pitchFamily="18" charset="0"/>
              </a:rPr>
              <a:t>等人构建了一个包含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503050405090304" pitchFamily="18" charset="0"/>
              </a:rPr>
              <a:t>65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503050405090304" pitchFamily="18" charset="0"/>
              </a:rPr>
              <a:t>万多个神经元，待估计参数超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503050405090304" pitchFamily="18" charset="0"/>
              </a:rPr>
              <a:t>过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503050405090304" pitchFamily="18" charset="0"/>
              </a:rPr>
              <a:t>6000</a:t>
            </a:r>
            <a:r>
              <a:rPr lang="zh-CN" altLang="en-US" kern="100" dirty="0" smtClean="0">
                <a:latin typeface="Calibri" panose="020F0502020204030204" pitchFamily="34" charset="0"/>
                <a:cs typeface="Times New Roman" panose="02020503050405090304" pitchFamily="18" charset="0"/>
              </a:rPr>
              <a:t>万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503050405090304" pitchFamily="18" charset="0"/>
              </a:rPr>
              <a:t>的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503050405090304" pitchFamily="18" charset="0"/>
              </a:rPr>
              <a:t>大规模</a:t>
            </a:r>
            <a:r>
              <a:rPr lang="zh-CN" altLang="en-US" kern="100" dirty="0">
                <a:latin typeface="Calibri" panose="020F0502020204030204" pitchFamily="34" charset="0"/>
                <a:cs typeface="Times New Roman" panose="02020503050405090304" pitchFamily="18" charset="0"/>
              </a:rPr>
              <a:t>网络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503050405090304" pitchFamily="18" charset="0"/>
              </a:rPr>
              <a:t>，这一网络被称为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503050405090304" pitchFamily="18" charset="0"/>
              </a:rPr>
              <a:t>AlexNet</a:t>
            </a:r>
            <a:endParaRPr lang="zh-CN" altLang="zh-CN" sz="1400" kern="100" dirty="0">
              <a:latin typeface="Calibri" panose="020F0502020204030204" pitchFamily="34" charset="0"/>
              <a:cs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200471" y="1159502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黑体" pitchFamily="2" charset="-122"/>
                <a:cs typeface="宋体" pitchFamily="2" charset="-122"/>
              </a:rPr>
              <a:t>2013 </a:t>
            </a:r>
            <a:r>
              <a:rPr lang="en-US" altLang="zh-CN" b="1" dirty="0" err="1">
                <a:latin typeface="黑体" pitchFamily="2" charset="-122"/>
                <a:cs typeface="宋体" pitchFamily="2" charset="-122"/>
              </a:rPr>
              <a:t>AlexNet</a:t>
            </a:r>
            <a:r>
              <a:rPr lang="en-US" altLang="zh-CN" b="1" dirty="0">
                <a:latin typeface="黑体" pitchFamily="2" charset="-122"/>
                <a:cs typeface="宋体" pitchFamily="2" charset="-122"/>
              </a:rPr>
              <a:t> </a:t>
            </a:r>
            <a:r>
              <a:rPr lang="zh-CN" altLang="en-US" b="1" dirty="0">
                <a:latin typeface="黑体" pitchFamily="2" charset="-122"/>
                <a:cs typeface="宋体" pitchFamily="2" charset="-122"/>
              </a:rPr>
              <a:t>改进</a:t>
            </a:r>
            <a:endParaRPr lang="zh-CN" altLang="en-US" b="1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3580" y="5155284"/>
            <a:ext cx="827193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1200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indent="304800"/>
            <a:r>
              <a:rPr lang="zh-CN" altLang="en-US" sz="2400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（</a:t>
            </a:r>
            <a:r>
              <a:rPr lang="en-US" altLang="zh-CN" sz="2400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1</a:t>
            </a:r>
            <a:r>
              <a:rPr lang="zh-CN" altLang="en-US" sz="2400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）以</a:t>
            </a:r>
            <a:r>
              <a:rPr lang="en-US" altLang="zh-CN" sz="2400" dirty="0" err="1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ReLU</a:t>
            </a:r>
            <a:r>
              <a:rPr lang="zh-CN" altLang="en-US" sz="2400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函数代替公式（</a:t>
            </a:r>
            <a:r>
              <a:rPr lang="en-US" altLang="zh-CN" sz="2400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3-10</a:t>
            </a:r>
            <a:r>
              <a:rPr lang="zh-CN" altLang="en-US" sz="2400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）中的</a:t>
            </a:r>
            <a:r>
              <a:rPr lang="en-US" altLang="zh-CN" sz="2400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sigmoid</a:t>
            </a:r>
            <a:r>
              <a:rPr lang="zh-CN" altLang="en-US" sz="2400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或</a:t>
            </a:r>
            <a:r>
              <a:rPr lang="en-US" altLang="zh-CN" sz="2400" dirty="0" err="1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tanh</a:t>
            </a:r>
            <a:r>
              <a:rPr lang="zh-CN" altLang="en-US" sz="2400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函数</a:t>
            </a:r>
            <a:endParaRPr lang="zh-CN" altLang="en-US" sz="2400" dirty="0"/>
          </a:p>
          <a:p>
            <a:pPr indent="304800"/>
            <a:endParaRPr lang="zh-CN" alt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904927" y="6260924"/>
            <a:ext cx="7225055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indent="2667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indent="1200150"/>
            <a:r>
              <a:rPr lang="en-US" altLang="zh-CN" sz="1000" dirty="0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  <a:t>                         </a:t>
            </a:r>
            <a:endParaRPr lang="zh-CN" altLang="en-US" sz="600" dirty="0"/>
          </a:p>
          <a:p>
            <a:r>
              <a:rPr lang="zh-CN" altLang="en-US" sz="2400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实践证明，这样做能使网络训练以更快速度收敛。</a:t>
            </a:r>
            <a:endParaRPr lang="zh-CN" altLang="en-US" sz="2400" dirty="0">
              <a:latin typeface="Calibri" panose="020F0502020204030204" pitchFamily="34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2125629" y="368729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1835696" y="5682692"/>
          <a:ext cx="4090278" cy="762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" name="" r:id="rId1" imgW="1396365" imgH="254000" progId="Equation.DSMT4">
                  <p:embed/>
                </p:oleObj>
              </mc:Choice>
              <mc:Fallback>
                <p:oleObj name="" r:id="rId1" imgW="1396365" imgH="254000" progId="Equation.DSMT4">
                  <p:embed/>
                  <p:pic>
                    <p:nvPicPr>
                      <p:cNvPr id="0" name="图片 43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5682692"/>
                        <a:ext cx="4090278" cy="7622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1623446"/>
            <a:ext cx="5108401" cy="32681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389022" y="1239597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黑体" pitchFamily="2" charset="-122"/>
                <a:cs typeface="宋体" pitchFamily="2" charset="-122"/>
              </a:rPr>
              <a:t>2013 </a:t>
            </a:r>
            <a:r>
              <a:rPr lang="en-US" altLang="zh-CN" b="1" dirty="0" err="1">
                <a:latin typeface="黑体" pitchFamily="2" charset="-122"/>
                <a:cs typeface="宋体" pitchFamily="2" charset="-122"/>
              </a:rPr>
              <a:t>AlexNet</a:t>
            </a:r>
            <a:r>
              <a:rPr lang="en-US" altLang="zh-CN" b="1" dirty="0">
                <a:latin typeface="黑体" pitchFamily="2" charset="-122"/>
                <a:cs typeface="宋体" pitchFamily="2" charset="-122"/>
              </a:rPr>
              <a:t> </a:t>
            </a:r>
            <a:r>
              <a:rPr lang="zh-CN" altLang="en-US" b="1" dirty="0">
                <a:latin typeface="黑体" pitchFamily="2" charset="-122"/>
                <a:cs typeface="宋体" pitchFamily="2" charset="-122"/>
              </a:rPr>
              <a:t>改进</a:t>
            </a:r>
            <a:endParaRPr lang="zh-CN" altLang="en-US" b="1" dirty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314180" y="376738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539552" y="1763414"/>
            <a:ext cx="78570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（</a:t>
            </a:r>
            <a:r>
              <a:rPr lang="en-US" altLang="zh-CN" sz="2400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2</a:t>
            </a:r>
            <a:r>
              <a:rPr lang="zh-CN" altLang="en-US" sz="2400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）为</a:t>
            </a:r>
            <a:r>
              <a:rPr lang="zh-CN" altLang="zh-CN" sz="2400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降采样操作起了一个新的名字</a:t>
            </a:r>
            <a:r>
              <a:rPr lang="en-US" altLang="zh-CN" sz="2400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—</a:t>
            </a:r>
            <a:r>
              <a:rPr lang="zh-CN" altLang="zh-CN" sz="2400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池化（</a:t>
            </a:r>
            <a:r>
              <a:rPr lang="en-US" altLang="zh-CN" sz="2400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Pooling</a:t>
            </a:r>
            <a:r>
              <a:rPr lang="zh-CN" altLang="zh-CN" sz="2400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）</a:t>
            </a:r>
            <a:r>
              <a:rPr lang="en-US" altLang="zh-CN" sz="2400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,</a:t>
            </a:r>
            <a:r>
              <a:rPr lang="zh-CN" altLang="zh-CN" sz="2400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意思是把邻近的像素作为一个“池子”来重新考虑。如图</a:t>
            </a:r>
            <a:r>
              <a:rPr lang="en-US" altLang="zh-CN" sz="2400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3.31</a:t>
            </a:r>
            <a:r>
              <a:rPr lang="zh-CN" altLang="zh-CN" sz="2400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所示，左边所有红色的像素值可以看做是一个“池子”，经过池化操作后，变成右边的一个蓝色像素。</a:t>
            </a:r>
            <a:endParaRPr lang="zh-CN" altLang="zh-CN" sz="2400" dirty="0">
              <a:latin typeface="Calibri" panose="020F0502020204030204" pitchFamily="34" charset="0"/>
              <a:ea typeface="宋体" pitchFamily="2" charset="-122"/>
              <a:cs typeface="Times New Roman" panose="02020503050405090304" pitchFamily="18" charset="0"/>
            </a:endParaRPr>
          </a:p>
        </p:txBody>
      </p:sp>
      <p:pic>
        <p:nvPicPr>
          <p:cNvPr id="8" name="Picture 7" descr="C:\Users\Administrator\Desktop\490129010049593.gif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559808" y="3462277"/>
            <a:ext cx="3295270" cy="164235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389022" y="5104627"/>
            <a:ext cx="81827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kern="100" dirty="0">
                <a:latin typeface="Calibri" panose="020F0502020204030204" pitchFamily="34" charset="0"/>
                <a:cs typeface="Times New Roman" panose="02020503050405090304" pitchFamily="18" charset="0"/>
              </a:rPr>
              <a:t>在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503050405090304" pitchFamily="18" charset="0"/>
              </a:rPr>
              <a:t>AlexNet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503050405090304" pitchFamily="18" charset="0"/>
              </a:rPr>
              <a:t>中，提出了最大池化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503050405090304" pitchFamily="18" charset="0"/>
              </a:rPr>
              <a:t>(Max Pooling)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503050405090304" pitchFamily="18" charset="0"/>
              </a:rPr>
              <a:t>的概念，即对每一个邻近像素组成的“池子”，选取像素最大值作为输出。在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503050405090304" pitchFamily="18" charset="0"/>
              </a:rPr>
              <a:t>LeNet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503050405090304" pitchFamily="18" charset="0"/>
              </a:rPr>
              <a:t>中，池化的像素是不重叠的；而在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503050405090304" pitchFamily="18" charset="0"/>
              </a:rPr>
              <a:t>AlexNet</a:t>
            </a:r>
            <a:r>
              <a:rPr lang="zh-CN" altLang="zh-CN" kern="100" dirty="0">
                <a:latin typeface="Calibri" panose="020F0502020204030204" pitchFamily="34" charset="0"/>
                <a:cs typeface="Times New Roman" panose="02020503050405090304" pitchFamily="18" charset="0"/>
              </a:rPr>
              <a:t>中进行的是有重叠的池化。实践表明，有重叠的最大池化能够很好的克服过拟合问题，提升系统性能。</a:t>
            </a:r>
            <a:endParaRPr lang="zh-CN" altLang="zh-CN" sz="1400" kern="100" dirty="0">
              <a:latin typeface="Calibri" panose="020F0502020204030204" pitchFamily="34" charset="0"/>
              <a:cs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2593609" y="409074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5"/>
          <p:cNvSpPr/>
          <p:nvPr/>
        </p:nvSpPr>
        <p:spPr>
          <a:xfrm>
            <a:off x="668451" y="1562952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黑体" pitchFamily="2" charset="-122"/>
                <a:cs typeface="宋体" pitchFamily="2" charset="-122"/>
              </a:rPr>
              <a:t>2013 </a:t>
            </a:r>
            <a:r>
              <a:rPr lang="en-US" altLang="zh-CN" b="1" dirty="0" err="1">
                <a:latin typeface="黑体" pitchFamily="2" charset="-122"/>
                <a:cs typeface="宋体" pitchFamily="2" charset="-122"/>
              </a:rPr>
              <a:t>AlexNet</a:t>
            </a:r>
            <a:r>
              <a:rPr lang="en-US" altLang="zh-CN" b="1" dirty="0">
                <a:latin typeface="黑体" pitchFamily="2" charset="-122"/>
                <a:cs typeface="宋体" pitchFamily="2" charset="-122"/>
              </a:rPr>
              <a:t> </a:t>
            </a:r>
            <a:r>
              <a:rPr lang="zh-CN" altLang="en-US" b="1" dirty="0">
                <a:latin typeface="黑体" pitchFamily="2" charset="-122"/>
                <a:cs typeface="宋体" pitchFamily="2" charset="-122"/>
              </a:rPr>
              <a:t>改进</a:t>
            </a:r>
            <a:endParaRPr lang="zh-CN" altLang="en-US" b="1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1560" y="2348880"/>
            <a:ext cx="827193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1200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indent="304800"/>
            <a:r>
              <a:rPr lang="zh-CN" altLang="en-US" sz="2400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（</a:t>
            </a:r>
            <a:r>
              <a:rPr lang="en-US" altLang="zh-CN" sz="2400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3</a:t>
            </a:r>
            <a:r>
              <a:rPr lang="zh-CN" altLang="en-US" sz="2400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）</a:t>
            </a:r>
            <a:r>
              <a:rPr lang="zh-CN" altLang="zh-CN" sz="2400" dirty="0"/>
              <a:t>随机丢弃（</a:t>
            </a:r>
            <a:r>
              <a:rPr lang="en-US" altLang="zh-CN" sz="2400" dirty="0"/>
              <a:t>Dropout</a:t>
            </a:r>
            <a:r>
              <a:rPr lang="zh-CN" altLang="zh-CN" sz="2400" dirty="0"/>
              <a:t>）。为了避免系统参数更新过快导致过拟合，每次利用训练样本更新参数时候，随机的“丢弃”一定比例的神经元，被丢弃的神经元将不参</a:t>
            </a:r>
            <a:r>
              <a:rPr lang="zh-CN" altLang="zh-CN" sz="2400" dirty="0" smtClean="0"/>
              <a:t>加训</a:t>
            </a:r>
            <a:r>
              <a:rPr lang="zh-CN" altLang="zh-CN" sz="2400" dirty="0"/>
              <a:t>练过程，输入和输出该神经元的权重系数也不做更新。这样每次训练时，训练的网络架构都不一样，而这些不同的网络架构却分享共同的权重系数。实验表明，随机丢弃技术减缓了网络收敛速度，也以大概率避免了过拟合的发生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724615" y="1246558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黑体" pitchFamily="2" charset="-122"/>
                <a:cs typeface="宋体" pitchFamily="2" charset="-122"/>
              </a:rPr>
              <a:t>2013 </a:t>
            </a:r>
            <a:r>
              <a:rPr lang="en-US" altLang="zh-CN" b="1" dirty="0" err="1">
                <a:latin typeface="黑体" pitchFamily="2" charset="-122"/>
                <a:cs typeface="宋体" pitchFamily="2" charset="-122"/>
              </a:rPr>
              <a:t>AlexNet</a:t>
            </a:r>
            <a:r>
              <a:rPr lang="en-US" altLang="zh-CN" b="1" dirty="0">
                <a:latin typeface="黑体" pitchFamily="2" charset="-122"/>
                <a:cs typeface="宋体" pitchFamily="2" charset="-122"/>
              </a:rPr>
              <a:t> </a:t>
            </a:r>
            <a:r>
              <a:rPr lang="zh-CN" altLang="en-US" b="1" dirty="0">
                <a:latin typeface="黑体" pitchFamily="2" charset="-122"/>
                <a:cs typeface="宋体" pitchFamily="2" charset="-122"/>
              </a:rPr>
              <a:t>改进</a:t>
            </a:r>
            <a:endParaRPr lang="zh-CN" alt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648" y="1615890"/>
            <a:ext cx="6461420" cy="4804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724615" y="1246558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黑体" pitchFamily="2" charset="-122"/>
                <a:cs typeface="宋体" pitchFamily="2" charset="-122"/>
              </a:rPr>
              <a:t>2013 </a:t>
            </a:r>
            <a:r>
              <a:rPr lang="en-US" altLang="zh-CN" b="1" dirty="0" err="1">
                <a:latin typeface="黑体" pitchFamily="2" charset="-122"/>
                <a:cs typeface="宋体" pitchFamily="2" charset="-122"/>
              </a:rPr>
              <a:t>AlexNet</a:t>
            </a:r>
            <a:r>
              <a:rPr lang="en-US" altLang="zh-CN" b="1" dirty="0">
                <a:latin typeface="黑体" pitchFamily="2" charset="-122"/>
                <a:cs typeface="宋体" pitchFamily="2" charset="-122"/>
              </a:rPr>
              <a:t> </a:t>
            </a:r>
            <a:r>
              <a:rPr lang="zh-CN" altLang="en-US" b="1" dirty="0">
                <a:latin typeface="黑体" pitchFamily="2" charset="-122"/>
                <a:cs typeface="宋体" pitchFamily="2" charset="-122"/>
              </a:rPr>
              <a:t>改进</a:t>
            </a:r>
            <a:endParaRPr lang="zh-CN" alt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624" y="1709632"/>
            <a:ext cx="6176668" cy="2952328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99594" y="4810747"/>
            <a:ext cx="655272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1200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indent="304800"/>
            <a:r>
              <a:rPr lang="en-US" altLang="zh-CN" dirty="0" smtClean="0"/>
              <a:t>Dropout</a:t>
            </a:r>
            <a:r>
              <a:rPr lang="zh-CN" altLang="en-US" dirty="0" smtClean="0"/>
              <a:t>做法是，对每一层，每次训练时以概率</a:t>
            </a:r>
            <a:r>
              <a:rPr lang="en-US" altLang="zh-CN" dirty="0"/>
              <a:t>p</a:t>
            </a:r>
            <a:r>
              <a:rPr lang="zh-CN" altLang="en-US" dirty="0" smtClean="0"/>
              <a:t>丢弃一些神经元，这样每次训练的网络都不一样。</a:t>
            </a:r>
            <a:endParaRPr lang="en-US" altLang="zh-CN" dirty="0" smtClean="0"/>
          </a:p>
          <a:p>
            <a:pPr indent="304800"/>
            <a:r>
              <a:rPr lang="zh-CN" altLang="en-US" dirty="0" smtClean="0"/>
              <a:t>训练结束后的测试流程，要用完整的网络结构，同时对该层的所有的</a:t>
            </a:r>
            <a:r>
              <a:rPr lang="zh-CN" altLang="en-US" dirty="0"/>
              <a:t>参数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W,b</a:t>
            </a:r>
            <a:r>
              <a:rPr lang="zh-CN" altLang="en-US" dirty="0" smtClean="0"/>
              <a:t>）都要乘以</a:t>
            </a:r>
            <a:r>
              <a:rPr lang="en-US" altLang="zh-CN" dirty="0" smtClean="0"/>
              <a:t>(1-p)</a:t>
            </a:r>
            <a:r>
              <a:rPr lang="zh-CN" altLang="en-US" dirty="0" smtClean="0"/>
              <a:t>。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436031" y="1588726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黑体" pitchFamily="2" charset="-122"/>
                <a:cs typeface="宋体" pitchFamily="2" charset="-122"/>
              </a:rPr>
              <a:t>2013 </a:t>
            </a:r>
            <a:r>
              <a:rPr lang="en-US" altLang="zh-CN" b="1" dirty="0" err="1">
                <a:latin typeface="黑体" pitchFamily="2" charset="-122"/>
                <a:cs typeface="宋体" pitchFamily="2" charset="-122"/>
              </a:rPr>
              <a:t>AlexNet</a:t>
            </a:r>
            <a:r>
              <a:rPr lang="en-US" altLang="zh-CN" b="1" dirty="0">
                <a:latin typeface="黑体" pitchFamily="2" charset="-122"/>
                <a:cs typeface="宋体" pitchFamily="2" charset="-122"/>
              </a:rPr>
              <a:t> </a:t>
            </a:r>
            <a:r>
              <a:rPr lang="zh-CN" altLang="en-US" b="1" dirty="0">
                <a:latin typeface="黑体" pitchFamily="2" charset="-122"/>
                <a:cs typeface="宋体" pitchFamily="2" charset="-122"/>
              </a:rPr>
              <a:t>改进</a:t>
            </a:r>
            <a:endParaRPr lang="zh-CN" altLang="en-US" b="1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3528" y="2204864"/>
            <a:ext cx="8271937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1200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indent="304800"/>
            <a:r>
              <a:rPr lang="zh-CN" altLang="zh-CN" sz="2400" dirty="0"/>
              <a:t>（</a:t>
            </a:r>
            <a:r>
              <a:rPr lang="en-US" altLang="zh-CN" sz="2400" dirty="0"/>
              <a:t>4</a:t>
            </a:r>
            <a:r>
              <a:rPr lang="zh-CN" altLang="zh-CN" sz="2400" dirty="0"/>
              <a:t>）增加训练样本。尽管</a:t>
            </a:r>
            <a:r>
              <a:rPr lang="en-US" altLang="zh-CN" sz="2400" dirty="0"/>
              <a:t>ImageNet</a:t>
            </a:r>
            <a:r>
              <a:rPr lang="zh-CN" altLang="zh-CN" sz="2400" dirty="0"/>
              <a:t>的训练样本数量有超过</a:t>
            </a:r>
            <a:r>
              <a:rPr lang="en-US" altLang="zh-CN" sz="2400" dirty="0"/>
              <a:t>120</a:t>
            </a:r>
            <a:r>
              <a:rPr lang="zh-CN" altLang="zh-CN" sz="2400" dirty="0"/>
              <a:t>万幅图片，但相对于</a:t>
            </a:r>
            <a:r>
              <a:rPr lang="en-US" altLang="zh-CN" sz="2400" dirty="0"/>
              <a:t>6</a:t>
            </a:r>
            <a:r>
              <a:rPr lang="zh-CN" altLang="zh-CN" sz="2400" dirty="0"/>
              <a:t>亿待估计参数来说，训练图像仍然不够。</a:t>
            </a:r>
            <a:r>
              <a:rPr lang="en-US" altLang="zh-CN" sz="2400" dirty="0"/>
              <a:t>Alex</a:t>
            </a:r>
            <a:r>
              <a:rPr lang="zh-CN" altLang="zh-CN" sz="2400" dirty="0"/>
              <a:t>等人采用了多种方法增加训练样本，包括：</a:t>
            </a:r>
            <a:r>
              <a:rPr lang="en-US" altLang="zh-CN" sz="2400" dirty="0"/>
              <a:t>1. </a:t>
            </a:r>
            <a:r>
              <a:rPr lang="zh-CN" altLang="zh-CN" sz="2400" dirty="0"/>
              <a:t>将原图水平翻转；</a:t>
            </a:r>
            <a:r>
              <a:rPr lang="en-US" altLang="zh-CN" sz="2400" dirty="0"/>
              <a:t>2. </a:t>
            </a:r>
            <a:r>
              <a:rPr lang="zh-CN" altLang="zh-CN" sz="2400" dirty="0"/>
              <a:t>将</a:t>
            </a:r>
            <a:r>
              <a:rPr lang="en-US" altLang="zh-CN" sz="2400" dirty="0"/>
              <a:t>256</a:t>
            </a:r>
            <a:r>
              <a:rPr lang="zh-CN" altLang="zh-CN" sz="2400" dirty="0"/>
              <a:t>×</a:t>
            </a:r>
            <a:r>
              <a:rPr lang="en-US" altLang="zh-CN" sz="2400" dirty="0"/>
              <a:t>256</a:t>
            </a:r>
            <a:r>
              <a:rPr lang="zh-CN" altLang="zh-CN" sz="2400" dirty="0"/>
              <a:t>的图像随机选取</a:t>
            </a:r>
            <a:r>
              <a:rPr lang="en-US" altLang="zh-CN" sz="2400" dirty="0"/>
              <a:t>224</a:t>
            </a:r>
            <a:r>
              <a:rPr lang="zh-CN" altLang="zh-CN" sz="2400" dirty="0"/>
              <a:t>×</a:t>
            </a:r>
            <a:r>
              <a:rPr lang="en-US" altLang="zh-CN" sz="2400" dirty="0"/>
              <a:t>224</a:t>
            </a:r>
            <a:r>
              <a:rPr lang="zh-CN" altLang="zh-CN" sz="2400" dirty="0"/>
              <a:t>的片段作为输入图像。运用上面两种方法的组合可以将一幅图像变为</a:t>
            </a:r>
            <a:r>
              <a:rPr lang="en-US" altLang="zh-CN" sz="2400" dirty="0"/>
              <a:t>2048</a:t>
            </a:r>
            <a:r>
              <a:rPr lang="zh-CN" altLang="zh-CN" sz="2400" dirty="0"/>
              <a:t>幅图像。还可以对每幅图片引入一定的噪声，构成新的图像。这样做可以较大规模增加训练样本，避免由于训练样本不够造成的性能损失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人工神经网络的历史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--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多层网络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51520" y="1267309"/>
            <a:ext cx="8208912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多层神经网络的劣势：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）数学不漂亮，优化算法只能获得局部极值，算法性能与初始值有关。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2400" dirty="0"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）不可解释。训练神经网络获得的参数与实际任务的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关联性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非常模糊。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2400" dirty="0"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）模型可调整的参数很多 （网络层数、每层神经元个数、非线性函数、学习率、优化方法、终止条件等等），使得训练神经网络变成了一门“艺术”。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2400" dirty="0"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）如果要训练相对复杂的网络，需要大量的训练样本。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635473" y="1531077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黑体" pitchFamily="2" charset="-122"/>
                <a:cs typeface="宋体" pitchFamily="2" charset="-122"/>
              </a:rPr>
              <a:t>2013 </a:t>
            </a:r>
            <a:r>
              <a:rPr lang="en-US" altLang="zh-CN" b="1" dirty="0" err="1">
                <a:latin typeface="黑体" pitchFamily="2" charset="-122"/>
                <a:cs typeface="宋体" pitchFamily="2" charset="-122"/>
              </a:rPr>
              <a:t>AlexNet</a:t>
            </a:r>
            <a:r>
              <a:rPr lang="en-US" altLang="zh-CN" b="1" dirty="0">
                <a:latin typeface="黑体" pitchFamily="2" charset="-122"/>
                <a:cs typeface="宋体" pitchFamily="2" charset="-122"/>
              </a:rPr>
              <a:t> </a:t>
            </a:r>
            <a:r>
              <a:rPr lang="zh-CN" altLang="en-US" b="1" dirty="0">
                <a:latin typeface="黑体" pitchFamily="2" charset="-122"/>
                <a:cs typeface="宋体" pitchFamily="2" charset="-122"/>
              </a:rPr>
              <a:t>改进</a:t>
            </a:r>
            <a:endParaRPr lang="zh-CN" altLang="en-US" b="1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9552" y="2060848"/>
            <a:ext cx="834999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1200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indent="304800"/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</a:t>
            </a:r>
            <a:r>
              <a:rPr lang="zh-CN" altLang="zh-CN" sz="2400" dirty="0"/>
              <a:t>用</a:t>
            </a:r>
            <a:r>
              <a:rPr lang="en-US" altLang="zh-CN" sz="2400" dirty="0"/>
              <a:t>GPU</a:t>
            </a:r>
            <a:r>
              <a:rPr lang="zh-CN" altLang="zh-CN" sz="2400" dirty="0"/>
              <a:t>加速训练过程。采用</a:t>
            </a:r>
            <a:r>
              <a:rPr lang="en-US" altLang="zh-CN" sz="2400" dirty="0"/>
              <a:t>2</a:t>
            </a:r>
            <a:r>
              <a:rPr lang="zh-CN" altLang="zh-CN" sz="2400" dirty="0"/>
              <a:t>片</a:t>
            </a:r>
            <a:r>
              <a:rPr lang="en-US" altLang="zh-CN" sz="2400" dirty="0"/>
              <a:t>GTX 580 GPU</a:t>
            </a:r>
            <a:r>
              <a:rPr lang="zh-CN" altLang="zh-CN" sz="2400" dirty="0"/>
              <a:t>对训练过程进行加速，由于</a:t>
            </a:r>
            <a:r>
              <a:rPr lang="en-US" altLang="zh-CN" sz="2400" dirty="0"/>
              <a:t>GPU</a:t>
            </a:r>
            <a:r>
              <a:rPr lang="zh-CN" altLang="zh-CN" sz="2400" dirty="0"/>
              <a:t>强大的并行计算能力，使得训练过程的时间缩短数十倍，哪怕这样，训练时间仍然用了六天。</a:t>
            </a:r>
            <a:endParaRPr lang="zh-CN" altLang="en-US" dirty="0"/>
          </a:p>
        </p:txBody>
      </p:sp>
      <p:sp>
        <p:nvSpPr>
          <p:cNvPr id="9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635473" y="1531077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黑体" pitchFamily="2" charset="-122"/>
                <a:cs typeface="宋体" pitchFamily="2" charset="-122"/>
              </a:rPr>
              <a:t>2013 </a:t>
            </a:r>
            <a:r>
              <a:rPr lang="en-US" altLang="zh-CN" b="1" dirty="0" err="1">
                <a:latin typeface="黑体" pitchFamily="2" charset="-122"/>
                <a:cs typeface="宋体" pitchFamily="2" charset="-122"/>
              </a:rPr>
              <a:t>AlexNet</a:t>
            </a:r>
            <a:r>
              <a:rPr lang="en-US" altLang="zh-CN" b="1" dirty="0">
                <a:latin typeface="黑体" pitchFamily="2" charset="-122"/>
                <a:cs typeface="宋体" pitchFamily="2" charset="-122"/>
              </a:rPr>
              <a:t> </a:t>
            </a:r>
            <a:r>
              <a:rPr lang="zh-CN" altLang="en-US" b="1" dirty="0">
                <a:latin typeface="黑体" pitchFamily="2" charset="-122"/>
                <a:cs typeface="宋体" pitchFamily="2" charset="-122"/>
              </a:rPr>
              <a:t>改进</a:t>
            </a:r>
            <a:endParaRPr lang="zh-CN" altLang="en-US" b="1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9552" y="2060848"/>
            <a:ext cx="834999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1200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indent="304800"/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</a:t>
            </a:r>
            <a:r>
              <a:rPr lang="zh-CN" altLang="zh-CN" sz="2400" dirty="0"/>
              <a:t>用</a:t>
            </a:r>
            <a:r>
              <a:rPr lang="en-US" altLang="zh-CN" sz="2400" dirty="0"/>
              <a:t>GPU</a:t>
            </a:r>
            <a:r>
              <a:rPr lang="zh-CN" altLang="zh-CN" sz="2400" dirty="0"/>
              <a:t>加速训练过程。采用</a:t>
            </a:r>
            <a:r>
              <a:rPr lang="en-US" altLang="zh-CN" sz="2400" dirty="0"/>
              <a:t>2</a:t>
            </a:r>
            <a:r>
              <a:rPr lang="zh-CN" altLang="zh-CN" sz="2400" dirty="0"/>
              <a:t>片</a:t>
            </a:r>
            <a:r>
              <a:rPr lang="en-US" altLang="zh-CN" sz="2400" dirty="0"/>
              <a:t>GTX 580 GPU</a:t>
            </a:r>
            <a:r>
              <a:rPr lang="zh-CN" altLang="zh-CN" sz="2400" dirty="0"/>
              <a:t>对训练过程进行加速，由于</a:t>
            </a:r>
            <a:r>
              <a:rPr lang="en-US" altLang="zh-CN" sz="2400" dirty="0"/>
              <a:t>GPU</a:t>
            </a:r>
            <a:r>
              <a:rPr lang="zh-CN" altLang="zh-CN" sz="2400" dirty="0"/>
              <a:t>强大的并行计算能力，使得训练过程的时间缩短数十倍，哪怕这样，训练时间仍然用了六天。</a:t>
            </a:r>
            <a:endParaRPr lang="zh-CN" altLang="en-US" dirty="0"/>
          </a:p>
        </p:txBody>
      </p:sp>
      <p:sp>
        <p:nvSpPr>
          <p:cNvPr id="9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696" y="3488091"/>
            <a:ext cx="5934001" cy="27534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568" y="1124744"/>
            <a:ext cx="7992888" cy="4191894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971600" y="4869160"/>
          <a:ext cx="6504425" cy="1696720"/>
        </p:xfrm>
        <a:graphic>
          <a:graphicData uri="http://schemas.openxmlformats.org/drawingml/2006/table">
            <a:tbl>
              <a:tblPr/>
              <a:tblGrid>
                <a:gridCol w="6504425"/>
              </a:tblGrid>
              <a:tr h="1200547">
                <a:tc>
                  <a:txBody>
                    <a:bodyPr/>
                    <a:lstStyle/>
                    <a:p>
                      <a:pPr algn="l"/>
                      <a:br>
                        <a:rPr lang="zh-CN" altLang="en-US" sz="1800" kern="1200" dirty="0">
                          <a:solidFill>
                            <a:srgbClr val="000000"/>
                          </a:solidFill>
                          <a:latin typeface="宋体" pitchFamily="2" charset="-122"/>
                          <a:ea typeface="+mn-ea"/>
                          <a:cs typeface="+mn-cs"/>
                        </a:rPr>
                      </a:br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itchFamily="2" charset="-122"/>
                          <a:ea typeface="+mn-ea"/>
                          <a:cs typeface="+mn-cs"/>
                        </a:rPr>
                        <a:t>GPU </a:t>
                      </a: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宋体" pitchFamily="2" charset="-122"/>
                          <a:ea typeface="+mn-ea"/>
                          <a:cs typeface="+mn-cs"/>
                        </a:rPr>
                        <a:t>的数量和类型</a:t>
                      </a:r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itchFamily="2" charset="-122"/>
                          <a:ea typeface="+mn-ea"/>
                          <a:cs typeface="+mn-cs"/>
                        </a:rPr>
                        <a:t>:2 Kepler GK210  </a:t>
                      </a:r>
                      <a:r>
                        <a:rPr lang="en-US" altLang="zh-CN" sz="1800" kern="1200" dirty="0" smtClean="0">
                          <a:solidFill>
                            <a:srgbClr val="000000"/>
                          </a:solidFill>
                          <a:latin typeface="宋体" pitchFamily="2" charset="-122"/>
                          <a:ea typeface="+mn-ea"/>
                          <a:cs typeface="+mn-cs"/>
                        </a:rPr>
                        <a:t>CUDA</a:t>
                      </a: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宋体" pitchFamily="2" charset="-122"/>
                          <a:ea typeface="+mn-ea"/>
                          <a:cs typeface="+mn-cs"/>
                        </a:rPr>
                        <a:t>核心数量：</a:t>
                      </a:r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itchFamily="2" charset="-122"/>
                          <a:ea typeface="+mn-ea"/>
                          <a:cs typeface="+mn-cs"/>
                        </a:rPr>
                        <a:t>4992</a:t>
                      </a:r>
                      <a:b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itchFamily="2" charset="-122"/>
                          <a:ea typeface="+mn-ea"/>
                          <a:cs typeface="+mn-cs"/>
                        </a:rPr>
                      </a:b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宋体" pitchFamily="2" charset="-122"/>
                          <a:ea typeface="+mn-ea"/>
                          <a:cs typeface="+mn-cs"/>
                        </a:rPr>
                        <a:t>双精度浮点性能：</a:t>
                      </a:r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itchFamily="2" charset="-122"/>
                          <a:ea typeface="+mn-ea"/>
                          <a:cs typeface="+mn-cs"/>
                        </a:rPr>
                        <a:t>2.91 </a:t>
                      </a:r>
                      <a:r>
                        <a:rPr lang="en-US" altLang="zh-CN" sz="1800" kern="1200" dirty="0" err="1">
                          <a:solidFill>
                            <a:srgbClr val="000000"/>
                          </a:solidFill>
                          <a:latin typeface="宋体" pitchFamily="2" charset="-122"/>
                          <a:ea typeface="+mn-ea"/>
                          <a:cs typeface="+mn-cs"/>
                        </a:rPr>
                        <a:t>Tflops</a:t>
                      </a:r>
                      <a:b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itchFamily="2" charset="-122"/>
                          <a:ea typeface="+mn-ea"/>
                          <a:cs typeface="+mn-cs"/>
                        </a:rPr>
                      </a:b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宋体" pitchFamily="2" charset="-122"/>
                          <a:ea typeface="+mn-ea"/>
                          <a:cs typeface="+mn-cs"/>
                        </a:rPr>
                        <a:t>单精度浮点性能：</a:t>
                      </a:r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itchFamily="2" charset="-122"/>
                          <a:ea typeface="+mn-ea"/>
                          <a:cs typeface="+mn-cs"/>
                        </a:rPr>
                        <a:t>8.74 </a:t>
                      </a:r>
                      <a:r>
                        <a:rPr lang="en-US" altLang="zh-CN" sz="1800" kern="1200" dirty="0" err="1">
                          <a:solidFill>
                            <a:srgbClr val="000000"/>
                          </a:solidFill>
                          <a:latin typeface="宋体" pitchFamily="2" charset="-122"/>
                          <a:ea typeface="+mn-ea"/>
                          <a:cs typeface="+mn-cs"/>
                        </a:rPr>
                        <a:t>Tflops</a:t>
                      </a:r>
                      <a:b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itchFamily="2" charset="-122"/>
                          <a:ea typeface="+mn-ea"/>
                          <a:cs typeface="+mn-cs"/>
                        </a:rPr>
                      </a:b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宋体" pitchFamily="2" charset="-122"/>
                          <a:ea typeface="+mn-ea"/>
                          <a:cs typeface="+mn-cs"/>
                        </a:rPr>
                        <a:t>专用存储器总容量：</a:t>
                      </a:r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itchFamily="2" charset="-122"/>
                          <a:ea typeface="+mn-ea"/>
                          <a:cs typeface="+mn-cs"/>
                        </a:rPr>
                        <a:t>24GB </a:t>
                      </a:r>
                      <a:r>
                        <a:rPr lang="zh-CN" altLang="en-US" sz="1800" kern="1200" dirty="0" smtClean="0">
                          <a:solidFill>
                            <a:srgbClr val="000000"/>
                          </a:solidFill>
                          <a:latin typeface="宋体" pitchFamily="2" charset="-122"/>
                          <a:ea typeface="+mn-ea"/>
                          <a:cs typeface="+mn-cs"/>
                        </a:rPr>
                        <a:t>显</a:t>
                      </a: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宋体" pitchFamily="2" charset="-122"/>
                          <a:ea typeface="+mn-ea"/>
                          <a:cs typeface="+mn-cs"/>
                        </a:rPr>
                        <a:t>存带宽</a:t>
                      </a:r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itchFamily="2" charset="-122"/>
                          <a:ea typeface="+mn-ea"/>
                          <a:cs typeface="+mn-cs"/>
                        </a:rPr>
                        <a:t>: 480GB/s </a:t>
                      </a: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宋体" pitchFamily="2" charset="-122"/>
                          <a:ea typeface="+mn-ea"/>
                          <a:cs typeface="+mn-cs"/>
                        </a:rPr>
                        <a:t>支持</a:t>
                      </a:r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itchFamily="2" charset="-122"/>
                          <a:ea typeface="+mn-ea"/>
                          <a:cs typeface="+mn-cs"/>
                        </a:rPr>
                        <a:t>PCI-E 3.0</a:t>
                      </a:r>
                      <a:b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itchFamily="2" charset="-122"/>
                          <a:ea typeface="+mn-ea"/>
                          <a:cs typeface="+mn-cs"/>
                        </a:rPr>
                      </a:b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宋体" pitchFamily="2" charset="-122"/>
                          <a:ea typeface="+mn-ea"/>
                          <a:cs typeface="+mn-cs"/>
                        </a:rPr>
                        <a:t>功耗：</a:t>
                      </a:r>
                      <a:r>
                        <a:rPr lang="en-US" altLang="zh-CN" sz="1800" kern="1200" dirty="0">
                          <a:solidFill>
                            <a:srgbClr val="000000"/>
                          </a:solidFill>
                          <a:latin typeface="宋体" pitchFamily="2" charset="-122"/>
                          <a:ea typeface="+mn-ea"/>
                          <a:cs typeface="+mn-cs"/>
                        </a:rPr>
                        <a:t>375W</a:t>
                      </a:r>
                      <a:r>
                        <a:rPr lang="zh-CN" altLang="en-US" sz="1800" kern="1200" dirty="0">
                          <a:solidFill>
                            <a:srgbClr val="000000"/>
                          </a:solidFill>
                          <a:latin typeface="宋体" pitchFamily="2" charset="-122"/>
                          <a:ea typeface="+mn-ea"/>
                          <a:cs typeface="+mn-cs"/>
                        </a:rPr>
                        <a:t>热设计功耗 被动散热</a:t>
                      </a:r>
                      <a:endParaRPr lang="zh-CN" altLang="en-US" sz="1800" kern="1200" dirty="0">
                        <a:solidFill>
                          <a:srgbClr val="000000"/>
                        </a:solidFill>
                        <a:latin typeface="宋体" pitchFamily="2" charset="-122"/>
                        <a:ea typeface="+mn-ea"/>
                        <a:cs typeface="+mn-cs"/>
                      </a:endParaRP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3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2" y="1252223"/>
            <a:ext cx="8496944" cy="36060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91580" y="5013176"/>
            <a:ext cx="75608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宋体" pitchFamily="2" charset="-122"/>
              </a:rPr>
              <a:t>Kepler </a:t>
            </a:r>
            <a: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  <a:t>GK110   </a:t>
            </a:r>
            <a:r>
              <a:rPr lang="en-US" altLang="zh-CN" dirty="0" smtClean="0">
                <a:solidFill>
                  <a:srgbClr val="000000"/>
                </a:solidFill>
                <a:latin typeface="宋体" pitchFamily="2" charset="-122"/>
              </a:rPr>
              <a:t>CUDA</a:t>
            </a:r>
            <a:r>
              <a:rPr lang="zh-CN" altLang="en-US" dirty="0">
                <a:solidFill>
                  <a:srgbClr val="000000"/>
                </a:solidFill>
                <a:latin typeface="宋体" pitchFamily="2" charset="-122"/>
              </a:rPr>
              <a:t>核心数量：</a:t>
            </a:r>
            <a: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  <a:t>2880</a:t>
            </a:r>
            <a:b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</a:br>
            <a:r>
              <a:rPr lang="zh-CN" altLang="en-US" dirty="0">
                <a:solidFill>
                  <a:srgbClr val="000000"/>
                </a:solidFill>
                <a:latin typeface="宋体" pitchFamily="2" charset="-122"/>
              </a:rPr>
              <a:t>双精度浮点性能：</a:t>
            </a:r>
            <a: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  <a:t>1.43 </a:t>
            </a:r>
            <a:r>
              <a:rPr lang="en-US" altLang="zh-CN" dirty="0" err="1">
                <a:solidFill>
                  <a:srgbClr val="000000"/>
                </a:solidFill>
                <a:latin typeface="宋体" pitchFamily="2" charset="-122"/>
              </a:rPr>
              <a:t>Tflops</a:t>
            </a:r>
            <a:b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</a:br>
            <a:r>
              <a:rPr lang="zh-CN" altLang="en-US" dirty="0">
                <a:solidFill>
                  <a:srgbClr val="000000"/>
                </a:solidFill>
                <a:latin typeface="宋体" pitchFamily="2" charset="-122"/>
              </a:rPr>
              <a:t>单精度浮点性能：</a:t>
            </a:r>
            <a: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  <a:t>4.29 </a:t>
            </a:r>
            <a:r>
              <a:rPr lang="en-US" altLang="zh-CN" dirty="0" err="1">
                <a:solidFill>
                  <a:srgbClr val="000000"/>
                </a:solidFill>
                <a:latin typeface="宋体" pitchFamily="2" charset="-122"/>
              </a:rPr>
              <a:t>Tflops</a:t>
            </a:r>
            <a:b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</a:br>
            <a:r>
              <a:rPr lang="zh-CN" altLang="en-US" dirty="0">
                <a:solidFill>
                  <a:srgbClr val="000000"/>
                </a:solidFill>
                <a:latin typeface="宋体" pitchFamily="2" charset="-122"/>
              </a:rPr>
              <a:t>专用存储器总容量：</a:t>
            </a:r>
            <a: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  <a:t>12GB    </a:t>
            </a:r>
            <a:r>
              <a:rPr lang="zh-CN" altLang="en-US" dirty="0" smtClean="0">
                <a:solidFill>
                  <a:srgbClr val="000000"/>
                </a:solidFill>
                <a:latin typeface="宋体" pitchFamily="2" charset="-122"/>
              </a:rPr>
              <a:t>显</a:t>
            </a:r>
            <a:r>
              <a:rPr lang="zh-CN" altLang="en-US" dirty="0">
                <a:solidFill>
                  <a:srgbClr val="000000"/>
                </a:solidFill>
                <a:latin typeface="宋体" pitchFamily="2" charset="-122"/>
              </a:rPr>
              <a:t>存带宽</a:t>
            </a:r>
            <a: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  <a:t>: 288GB/s </a:t>
            </a:r>
            <a:r>
              <a:rPr lang="zh-CN" altLang="en-US" dirty="0">
                <a:solidFill>
                  <a:srgbClr val="000000"/>
                </a:solidFill>
                <a:latin typeface="宋体" pitchFamily="2" charset="-122"/>
              </a:rPr>
              <a:t>支持</a:t>
            </a:r>
            <a: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  <a:t>PCI-E 3.0</a:t>
            </a:r>
            <a:b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</a:br>
            <a:r>
              <a:rPr lang="zh-CN" altLang="en-US" dirty="0">
                <a:solidFill>
                  <a:srgbClr val="000000"/>
                </a:solidFill>
                <a:latin typeface="宋体" pitchFamily="2" charset="-122"/>
              </a:rPr>
              <a:t>功耗：</a:t>
            </a:r>
            <a: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  <a:t>235W</a:t>
            </a:r>
            <a:r>
              <a:rPr lang="zh-CN" altLang="en-US" dirty="0">
                <a:solidFill>
                  <a:srgbClr val="000000"/>
                </a:solidFill>
                <a:latin typeface="宋体" pitchFamily="2" charset="-122"/>
              </a:rPr>
              <a:t>热设计功耗 被动散热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1580" y="5013176"/>
            <a:ext cx="75608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宋体" pitchFamily="2" charset="-122"/>
              </a:rPr>
              <a:t>Kepler </a:t>
            </a:r>
            <a: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  <a:t>GK110   </a:t>
            </a:r>
            <a:r>
              <a:rPr lang="en-US" altLang="zh-CN" dirty="0" smtClean="0">
                <a:solidFill>
                  <a:srgbClr val="000000"/>
                </a:solidFill>
                <a:latin typeface="宋体" pitchFamily="2" charset="-122"/>
              </a:rPr>
              <a:t>CUDA</a:t>
            </a:r>
            <a:r>
              <a:rPr lang="zh-CN" altLang="en-US" dirty="0">
                <a:solidFill>
                  <a:srgbClr val="000000"/>
                </a:solidFill>
                <a:latin typeface="宋体" pitchFamily="2" charset="-122"/>
              </a:rPr>
              <a:t>核心数量：</a:t>
            </a:r>
            <a: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  <a:t>2880</a:t>
            </a:r>
            <a:b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</a:br>
            <a:r>
              <a:rPr lang="zh-CN" altLang="en-US" dirty="0">
                <a:solidFill>
                  <a:srgbClr val="000000"/>
                </a:solidFill>
                <a:latin typeface="宋体" pitchFamily="2" charset="-122"/>
              </a:rPr>
              <a:t>双精度浮点性能：</a:t>
            </a:r>
            <a: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  <a:t>1.43 </a:t>
            </a:r>
            <a:r>
              <a:rPr lang="en-US" altLang="zh-CN" dirty="0" err="1">
                <a:solidFill>
                  <a:srgbClr val="000000"/>
                </a:solidFill>
                <a:latin typeface="宋体" pitchFamily="2" charset="-122"/>
              </a:rPr>
              <a:t>Tflops</a:t>
            </a:r>
            <a:b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</a:br>
            <a:r>
              <a:rPr lang="zh-CN" altLang="en-US" dirty="0">
                <a:solidFill>
                  <a:srgbClr val="000000"/>
                </a:solidFill>
                <a:latin typeface="宋体" pitchFamily="2" charset="-122"/>
              </a:rPr>
              <a:t>单精度浮点性能：</a:t>
            </a:r>
            <a: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  <a:t>4.29 </a:t>
            </a:r>
            <a:r>
              <a:rPr lang="en-US" altLang="zh-CN" dirty="0" err="1">
                <a:solidFill>
                  <a:srgbClr val="000000"/>
                </a:solidFill>
                <a:latin typeface="宋体" pitchFamily="2" charset="-122"/>
              </a:rPr>
              <a:t>Tflops</a:t>
            </a:r>
            <a:b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</a:br>
            <a:r>
              <a:rPr lang="zh-CN" altLang="en-US" dirty="0">
                <a:solidFill>
                  <a:srgbClr val="000000"/>
                </a:solidFill>
                <a:latin typeface="宋体" pitchFamily="2" charset="-122"/>
              </a:rPr>
              <a:t>专用存储器总容量：</a:t>
            </a:r>
            <a: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  <a:t>12GB    </a:t>
            </a:r>
            <a:r>
              <a:rPr lang="zh-CN" altLang="en-US" dirty="0" smtClean="0">
                <a:solidFill>
                  <a:srgbClr val="000000"/>
                </a:solidFill>
                <a:latin typeface="宋体" pitchFamily="2" charset="-122"/>
              </a:rPr>
              <a:t>显</a:t>
            </a:r>
            <a:r>
              <a:rPr lang="zh-CN" altLang="en-US" dirty="0">
                <a:solidFill>
                  <a:srgbClr val="000000"/>
                </a:solidFill>
                <a:latin typeface="宋体" pitchFamily="2" charset="-122"/>
              </a:rPr>
              <a:t>存带宽</a:t>
            </a:r>
            <a: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  <a:t>: 288GB/s </a:t>
            </a:r>
            <a:r>
              <a:rPr lang="zh-CN" altLang="en-US" dirty="0">
                <a:solidFill>
                  <a:srgbClr val="000000"/>
                </a:solidFill>
                <a:latin typeface="宋体" pitchFamily="2" charset="-122"/>
              </a:rPr>
              <a:t>支持</a:t>
            </a:r>
            <a: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  <a:t>PCI-E 3.0</a:t>
            </a:r>
            <a:b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</a:br>
            <a:r>
              <a:rPr lang="zh-CN" altLang="en-US" dirty="0">
                <a:solidFill>
                  <a:srgbClr val="000000"/>
                </a:solidFill>
                <a:latin typeface="宋体" pitchFamily="2" charset="-122"/>
              </a:rPr>
              <a:t>功耗：</a:t>
            </a:r>
            <a: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  <a:t>235W</a:t>
            </a:r>
            <a:r>
              <a:rPr lang="zh-CN" altLang="en-US" dirty="0">
                <a:solidFill>
                  <a:srgbClr val="000000"/>
                </a:solidFill>
                <a:latin typeface="宋体" pitchFamily="2" charset="-122"/>
              </a:rPr>
              <a:t>热设计功耗 被动散热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2" y="1196752"/>
            <a:ext cx="8532440" cy="39366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1580" y="5013176"/>
            <a:ext cx="75608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宋体" pitchFamily="2" charset="-122"/>
              </a:rPr>
              <a:t>Kepler </a:t>
            </a:r>
            <a: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  <a:t>GK110   </a:t>
            </a:r>
            <a:r>
              <a:rPr lang="en-US" altLang="zh-CN" dirty="0" smtClean="0">
                <a:solidFill>
                  <a:srgbClr val="000000"/>
                </a:solidFill>
                <a:latin typeface="宋体" pitchFamily="2" charset="-122"/>
              </a:rPr>
              <a:t>CUDA</a:t>
            </a:r>
            <a:r>
              <a:rPr lang="zh-CN" altLang="en-US" dirty="0">
                <a:solidFill>
                  <a:srgbClr val="000000"/>
                </a:solidFill>
                <a:latin typeface="宋体" pitchFamily="2" charset="-122"/>
              </a:rPr>
              <a:t>核心数量：</a:t>
            </a:r>
            <a: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  <a:t>2880</a:t>
            </a:r>
            <a:b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</a:br>
            <a:r>
              <a:rPr lang="zh-CN" altLang="en-US" dirty="0">
                <a:solidFill>
                  <a:srgbClr val="000000"/>
                </a:solidFill>
                <a:latin typeface="宋体" pitchFamily="2" charset="-122"/>
              </a:rPr>
              <a:t>双精度浮点性能：</a:t>
            </a:r>
            <a: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  <a:t>1.43 </a:t>
            </a:r>
            <a:r>
              <a:rPr lang="en-US" altLang="zh-CN" dirty="0" err="1" smtClean="0">
                <a:solidFill>
                  <a:srgbClr val="000000"/>
                </a:solidFill>
                <a:latin typeface="宋体" pitchFamily="2" charset="-122"/>
              </a:rPr>
              <a:t>Tflops</a:t>
            </a:r>
            <a:r>
              <a:rPr lang="en-US" altLang="zh-CN" dirty="0" smtClean="0">
                <a:solidFill>
                  <a:srgbClr val="000000"/>
                </a:solidFill>
                <a:latin typeface="宋体" pitchFamily="2" charset="-122"/>
              </a:rPr>
              <a:t> CUDA CORE 2560</a:t>
            </a:r>
            <a:b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</a:br>
            <a:r>
              <a:rPr lang="zh-CN" altLang="en-US" dirty="0">
                <a:solidFill>
                  <a:srgbClr val="000000"/>
                </a:solidFill>
                <a:latin typeface="宋体" pitchFamily="2" charset="-122"/>
              </a:rPr>
              <a:t>单精度浮点性能</a:t>
            </a:r>
            <a:r>
              <a:rPr lang="zh-CN" altLang="en-US" dirty="0" smtClean="0">
                <a:solidFill>
                  <a:srgbClr val="000000"/>
                </a:solidFill>
                <a:latin typeface="宋体" pitchFamily="2" charset="-122"/>
              </a:rPr>
              <a:t>：</a:t>
            </a:r>
            <a:r>
              <a:rPr lang="en-US" altLang="zh-CN" dirty="0" smtClean="0">
                <a:solidFill>
                  <a:srgbClr val="000000"/>
                </a:solidFill>
                <a:latin typeface="宋体" pitchFamily="2" charset="-122"/>
              </a:rPr>
              <a:t>9.0 </a:t>
            </a:r>
            <a:r>
              <a:rPr lang="en-US" altLang="zh-CN" dirty="0" err="1">
                <a:solidFill>
                  <a:srgbClr val="000000"/>
                </a:solidFill>
                <a:latin typeface="宋体" pitchFamily="2" charset="-122"/>
              </a:rPr>
              <a:t>Tflops</a:t>
            </a:r>
            <a:b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</a:br>
            <a:r>
              <a:rPr lang="zh-CN" altLang="en-US" dirty="0">
                <a:solidFill>
                  <a:srgbClr val="000000"/>
                </a:solidFill>
                <a:latin typeface="宋体" pitchFamily="2" charset="-122"/>
              </a:rPr>
              <a:t>专用存储器总容量</a:t>
            </a:r>
            <a:r>
              <a:rPr lang="zh-CN" altLang="en-US" dirty="0" smtClean="0">
                <a:solidFill>
                  <a:srgbClr val="000000"/>
                </a:solidFill>
                <a:latin typeface="宋体" pitchFamily="2" charset="-122"/>
              </a:rPr>
              <a:t>：</a:t>
            </a:r>
            <a: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  <a:t>8</a:t>
            </a:r>
            <a:r>
              <a:rPr lang="en-US" altLang="zh-CN" dirty="0" smtClean="0">
                <a:solidFill>
                  <a:srgbClr val="000000"/>
                </a:solidFill>
                <a:latin typeface="宋体" pitchFamily="2" charset="-122"/>
              </a:rPr>
              <a:t>GB</a:t>
            </a:r>
            <a: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  <a:t>   </a:t>
            </a:r>
            <a:br>
              <a:rPr lang="en-US" altLang="zh-CN" dirty="0">
                <a:solidFill>
                  <a:srgbClr val="000000"/>
                </a:solidFill>
                <a:latin typeface="宋体" pitchFamily="2" charset="-122"/>
              </a:rPr>
            </a:br>
            <a:r>
              <a:rPr lang="zh-CN" altLang="en-US" dirty="0">
                <a:solidFill>
                  <a:srgbClr val="000000"/>
                </a:solidFill>
                <a:latin typeface="宋体" pitchFamily="2" charset="-122"/>
              </a:rPr>
              <a:t>功耗</a:t>
            </a:r>
            <a:r>
              <a:rPr lang="zh-CN" altLang="en-US" dirty="0" smtClean="0">
                <a:solidFill>
                  <a:srgbClr val="000000"/>
                </a:solidFill>
                <a:latin typeface="宋体" pitchFamily="2" charset="-122"/>
              </a:rPr>
              <a:t>：</a:t>
            </a:r>
            <a:r>
              <a:rPr lang="en-US" altLang="zh-CN" dirty="0" smtClean="0">
                <a:solidFill>
                  <a:srgbClr val="000000"/>
                </a:solidFill>
                <a:latin typeface="宋体" pitchFamily="2" charset="-122"/>
              </a:rPr>
              <a:t>180W</a:t>
            </a:r>
            <a:r>
              <a:rPr lang="zh-CN" altLang="en-US" dirty="0">
                <a:solidFill>
                  <a:srgbClr val="000000"/>
                </a:solidFill>
                <a:latin typeface="宋体" pitchFamily="2" charset="-122"/>
              </a:rPr>
              <a:t>热设计功耗 被动散热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1248287"/>
            <a:ext cx="8323457" cy="41090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755576" y="1731060"/>
            <a:ext cx="2170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黑体" pitchFamily="2" charset="-122"/>
                <a:cs typeface="宋体" pitchFamily="2" charset="-122"/>
              </a:rPr>
              <a:t>2013 </a:t>
            </a:r>
            <a:r>
              <a:rPr lang="en-US" altLang="zh-CN" b="1" dirty="0" err="1">
                <a:latin typeface="黑体" pitchFamily="2" charset="-122"/>
                <a:cs typeface="宋体" pitchFamily="2" charset="-122"/>
              </a:rPr>
              <a:t>AlexNet</a:t>
            </a:r>
            <a:r>
              <a:rPr lang="en-US" altLang="zh-CN" b="1" dirty="0">
                <a:latin typeface="黑体" pitchFamily="2" charset="-122"/>
                <a:cs typeface="宋体" pitchFamily="2" charset="-122"/>
              </a:rPr>
              <a:t> </a:t>
            </a:r>
            <a:r>
              <a:rPr lang="zh-CN" altLang="en-US" b="1" dirty="0">
                <a:latin typeface="黑体" pitchFamily="2" charset="-122"/>
                <a:cs typeface="宋体" pitchFamily="2" charset="-122"/>
              </a:rPr>
              <a:t>效果</a:t>
            </a:r>
            <a:endParaRPr lang="zh-CN" altLang="en-US" b="1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5576" y="2479536"/>
            <a:ext cx="7754539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1200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indent="304800"/>
            <a:r>
              <a:rPr lang="en-US" altLang="zh-CN" sz="2400" dirty="0"/>
              <a:t>Alex </a:t>
            </a:r>
            <a:r>
              <a:rPr lang="en-US" altLang="zh-CN" sz="2400" dirty="0" err="1"/>
              <a:t>Krizhevsky</a:t>
            </a:r>
            <a:r>
              <a:rPr lang="zh-CN" altLang="zh-CN" sz="2400" dirty="0"/>
              <a:t>等人在</a:t>
            </a:r>
            <a:r>
              <a:rPr lang="en-US" altLang="zh-CN" sz="2400" dirty="0"/>
              <a:t>ImageNet</a:t>
            </a:r>
            <a:r>
              <a:rPr lang="zh-CN" altLang="zh-CN" sz="2400" dirty="0"/>
              <a:t>的测试集上获得了</a:t>
            </a:r>
            <a:r>
              <a:rPr lang="en-US" altLang="zh-CN" sz="2400" dirty="0"/>
              <a:t>37.5%</a:t>
            </a:r>
            <a:r>
              <a:rPr lang="zh-CN" altLang="zh-CN" sz="2400" dirty="0"/>
              <a:t>的</a:t>
            </a:r>
            <a:r>
              <a:rPr lang="en-US" altLang="zh-CN" sz="2400" dirty="0"/>
              <a:t>Top 1</a:t>
            </a:r>
            <a:r>
              <a:rPr lang="zh-CN" altLang="zh-CN" sz="2400" dirty="0"/>
              <a:t>错误率（即正确的类不是测试中排名第一的类的百分率）和</a:t>
            </a:r>
            <a:r>
              <a:rPr lang="en-US" altLang="zh-CN" sz="2400" dirty="0" smtClean="0"/>
              <a:t>16.4%</a:t>
            </a:r>
            <a:r>
              <a:rPr lang="zh-CN" altLang="zh-CN" sz="2400" dirty="0"/>
              <a:t>的</a:t>
            </a:r>
            <a:r>
              <a:rPr lang="en-US" altLang="zh-CN" sz="2400" dirty="0"/>
              <a:t>Top 5</a:t>
            </a:r>
            <a:r>
              <a:rPr lang="zh-CN" altLang="zh-CN" sz="2400" dirty="0"/>
              <a:t>错误率（即正确的类不是测试中排名前五的类的百分率），这比第二名</a:t>
            </a:r>
            <a:r>
              <a:rPr lang="en-US" altLang="zh-CN" sz="2400" dirty="0"/>
              <a:t>45.7%</a:t>
            </a:r>
            <a:r>
              <a:rPr lang="zh-CN" altLang="zh-CN" sz="2400" dirty="0"/>
              <a:t>的</a:t>
            </a:r>
            <a:r>
              <a:rPr lang="en-US" altLang="zh-CN" sz="2400" dirty="0"/>
              <a:t>Top 1</a:t>
            </a:r>
            <a:r>
              <a:rPr lang="zh-CN" altLang="zh-CN" sz="2400" dirty="0"/>
              <a:t>错误率和</a:t>
            </a:r>
            <a:r>
              <a:rPr lang="en-US" altLang="zh-CN" sz="2400" dirty="0" smtClean="0"/>
              <a:t>25.8%</a:t>
            </a:r>
            <a:r>
              <a:rPr lang="zh-CN" altLang="zh-CN" sz="2400" dirty="0"/>
              <a:t>的</a:t>
            </a:r>
            <a:r>
              <a:rPr lang="en-US" altLang="zh-CN" sz="2400" dirty="0"/>
              <a:t>Top 5</a:t>
            </a:r>
            <a:r>
              <a:rPr lang="zh-CN" altLang="zh-CN" sz="2400" dirty="0"/>
              <a:t>错误率高出了</a:t>
            </a:r>
            <a:r>
              <a:rPr lang="en-US" altLang="zh-CN" sz="2400" dirty="0"/>
              <a:t>8</a:t>
            </a:r>
            <a:r>
              <a:rPr lang="zh-CN" altLang="zh-CN" sz="2400" dirty="0"/>
              <a:t>个百分点。考虑到第二名与第三名的差距只有</a:t>
            </a:r>
            <a:r>
              <a:rPr lang="en-US" altLang="zh-CN" sz="2400" dirty="0"/>
              <a:t>1</a:t>
            </a:r>
            <a:r>
              <a:rPr lang="zh-CN" altLang="zh-CN" sz="2400" dirty="0"/>
              <a:t>个百分点左右，这个结果可以说是遥遥领先。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深度学习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卷积神经网络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2" name="图片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46518" y="1267309"/>
            <a:ext cx="5594489" cy="2326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284984"/>
            <a:ext cx="4476750" cy="3362325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043608" y="4653136"/>
            <a:ext cx="23042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思考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题：请计算一下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ALEXNET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的参数个数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深度学习编程工具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552" y="1700808"/>
            <a:ext cx="7976115" cy="3846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Tensorflow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实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现</a:t>
            </a: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6" name="Picture 5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7935035" cy="2317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683568" y="3860151"/>
            <a:ext cx="81277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sess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tf.InteractiveSession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x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tf.placeholder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(“float”, 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shape=[None, 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784])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y_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tf.placeholder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(“float”, 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shape=[None, 10])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W_conv1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weight_variable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([5, 5, 1, 6])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b_conv1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bias_variable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([6])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x_image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tf.reshape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(x, [-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1,28,28,1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h_conv1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tf.nn.relu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(conv2d(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x_image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, 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W_conv1</a:t>
            </a:r>
            <a:r>
              <a:rPr lang="zh-CN" altLang="en-US" kern="100" dirty="0" smtClean="0">
                <a:latin typeface="宋体" pitchFamily="2" charset="-122"/>
                <a:cs typeface="宋体" pitchFamily="2" charset="-122"/>
              </a:rPr>
              <a:t>，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’SAME’) 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+ b_conv1)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h_pool1 = average_pool_2x2(h_conv1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)</a:t>
            </a:r>
            <a:endParaRPr lang="zh-CN" altLang="zh-CN" kern="100" dirty="0">
              <a:latin typeface="宋体" pitchFamily="2" charset="-122"/>
              <a:cs typeface="Courier New" panose="02070309020205020404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3568" y="3514672"/>
            <a:ext cx="43204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层（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CONV1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）和第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层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(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AVG_POOL1)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深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度学习介绍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7106" y="1484784"/>
            <a:ext cx="7769787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742950" marR="0" lvl="0" indent="-7429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AutoNum type="arabicPeriod"/>
            </a:pPr>
            <a:r>
              <a:rPr lang="zh-CN" altLang="en-US" sz="32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数据库介绍</a:t>
            </a:r>
            <a:endParaRPr lang="en-US" altLang="zh-CN" sz="32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32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2. </a:t>
            </a:r>
            <a:r>
              <a:rPr lang="zh-CN" altLang="en-US" sz="32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自编码器 （</a:t>
            </a:r>
            <a:r>
              <a:rPr lang="en-US" altLang="zh-CN" sz="32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Auto encoder</a:t>
            </a:r>
            <a:r>
              <a:rPr lang="zh-CN" altLang="en-US" sz="32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）</a:t>
            </a:r>
            <a:endParaRPr lang="en-US" altLang="zh-CN" sz="32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32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3. </a:t>
            </a:r>
            <a:r>
              <a:rPr lang="zh-CN" altLang="en-US" sz="3200" dirty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卷</a:t>
            </a:r>
            <a:r>
              <a:rPr lang="zh-CN" altLang="en-US" sz="32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积神经网络 （</a:t>
            </a:r>
            <a:r>
              <a:rPr lang="en-US" altLang="zh-CN" sz="32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Convolutional Neural Networks, CNN</a:t>
            </a:r>
            <a:r>
              <a:rPr lang="zh-CN" altLang="en-US" sz="32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）</a:t>
            </a:r>
            <a:endParaRPr kumimoji="0" lang="en-US" alt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32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4. </a:t>
            </a:r>
            <a:r>
              <a:rPr lang="zh-CN" altLang="en-US" sz="3200" dirty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深</a:t>
            </a:r>
            <a:r>
              <a:rPr lang="zh-CN" altLang="en-US" sz="32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度学习工具 （</a:t>
            </a:r>
            <a:r>
              <a:rPr lang="en-US" altLang="zh-CN" sz="3200" dirty="0" err="1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Tensorflow</a:t>
            </a:r>
            <a:r>
              <a:rPr lang="zh-CN" altLang="en-US" sz="32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和</a:t>
            </a:r>
            <a:r>
              <a:rPr lang="en-US" altLang="zh-CN" sz="3200" dirty="0" err="1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Caffe</a:t>
            </a:r>
            <a:r>
              <a:rPr lang="zh-CN" altLang="en-US" sz="32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）</a:t>
            </a:r>
            <a:endParaRPr lang="en-US" altLang="zh-CN" sz="32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5. </a:t>
            </a:r>
            <a:r>
              <a:rPr lang="zh-CN" altLang="en-US" sz="32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流行的</a:t>
            </a:r>
            <a:r>
              <a:rPr lang="zh-CN" altLang="en-US" sz="3200" dirty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卷</a:t>
            </a:r>
            <a:r>
              <a:rPr lang="zh-CN" altLang="en-US" sz="32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积神经网络结构 （</a:t>
            </a:r>
            <a:r>
              <a:rPr lang="en-US" altLang="zh-CN" sz="3200" dirty="0" err="1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LeNet</a:t>
            </a:r>
            <a:r>
              <a:rPr lang="zh-CN" altLang="en-US" sz="32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， </a:t>
            </a:r>
            <a:r>
              <a:rPr lang="en-US" altLang="zh-CN" sz="3200" dirty="0" err="1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AlexNet</a:t>
            </a:r>
            <a:r>
              <a:rPr lang="en-US" altLang="zh-CN" sz="32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, </a:t>
            </a:r>
            <a:r>
              <a:rPr lang="en-US" altLang="zh-CN" sz="3200" dirty="0" err="1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VGGNet</a:t>
            </a:r>
            <a:r>
              <a:rPr lang="en-US" altLang="zh-CN" sz="32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, </a:t>
            </a:r>
            <a:r>
              <a:rPr lang="en-US" altLang="zh-CN" sz="3200" dirty="0" err="1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GoogLeNet</a:t>
            </a:r>
            <a:r>
              <a:rPr lang="en-US" altLang="zh-CN" sz="32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, </a:t>
            </a:r>
            <a:r>
              <a:rPr lang="en-US" altLang="zh-CN" sz="3200" dirty="0" err="1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ResNet</a:t>
            </a:r>
            <a:r>
              <a:rPr lang="zh-CN" altLang="en-US" sz="32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）</a:t>
            </a:r>
            <a:endParaRPr lang="en-US" altLang="zh-CN" sz="32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zh-CN" sz="32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6. </a:t>
            </a:r>
            <a:r>
              <a:rPr lang="zh-CN" altLang="en-US" sz="3200" dirty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我</a:t>
            </a:r>
            <a:r>
              <a:rPr lang="zh-CN" altLang="en-US" sz="32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们实验室的工作</a:t>
            </a:r>
            <a:endParaRPr lang="en-US" altLang="zh-CN" sz="32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Tensorflow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实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现</a:t>
            </a: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6" name="Picture 5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7935035" cy="2317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683568" y="3860151"/>
            <a:ext cx="81277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sess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tf.InteractiveSession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x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tf.placeholder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(“float”, 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shape=[None, 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784])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y_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tf.placeholder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(“float”, 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shape=[None, 10])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W_conv1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weight_variable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([5, 5, 1, 6])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b_conv1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bias_variable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([6])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x_image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tf.reshape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(x, [-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1,28,28,1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h_conv1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tf.nn.relu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(conv2d(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x_image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, 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W_conv1</a:t>
            </a:r>
            <a:r>
              <a:rPr lang="zh-CN" altLang="en-US" kern="100" dirty="0" smtClean="0">
                <a:latin typeface="宋体" pitchFamily="2" charset="-122"/>
                <a:cs typeface="宋体" pitchFamily="2" charset="-122"/>
              </a:rPr>
              <a:t>，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’SAME’) 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+ b_conv1)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h_pool1 = 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avg_pool_2x2(h_conv1)</a:t>
            </a:r>
            <a:endParaRPr lang="zh-CN" altLang="zh-CN" kern="100" dirty="0">
              <a:latin typeface="宋体" pitchFamily="2" charset="-122"/>
              <a:cs typeface="Courier New" panose="02070309020205020404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3568" y="3514672"/>
            <a:ext cx="43204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层（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CONV1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）和第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层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(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AVG_POOL1)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99819" y="2617740"/>
            <a:ext cx="5180475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b="1" kern="100" dirty="0" err="1">
                <a:latin typeface="宋体" pitchFamily="2" charset="-122"/>
                <a:cs typeface="宋体" pitchFamily="2" charset="-122"/>
              </a:rPr>
              <a:t>def</a:t>
            </a:r>
            <a:r>
              <a:rPr lang="en-US" altLang="zh-CN" b="1" kern="100" dirty="0">
                <a:latin typeface="宋体" pitchFamily="2" charset="-122"/>
                <a:cs typeface="宋体" pitchFamily="2" charset="-122"/>
              </a:rPr>
              <a:t> conv2d(x, W, </a:t>
            </a:r>
            <a:r>
              <a:rPr lang="en-US" altLang="zh-CN" b="1" kern="100" dirty="0" err="1">
                <a:latin typeface="宋体" pitchFamily="2" charset="-122"/>
                <a:cs typeface="宋体" pitchFamily="2" charset="-122"/>
              </a:rPr>
              <a:t>padding_method</a:t>
            </a:r>
            <a:r>
              <a:rPr lang="en-US" altLang="zh-CN" b="1" kern="100" dirty="0">
                <a:latin typeface="宋体" pitchFamily="2" charset="-122"/>
                <a:cs typeface="宋体" pitchFamily="2" charset="-122"/>
              </a:rPr>
              <a:t>='SAME'):</a:t>
            </a:r>
            <a:br>
              <a:rPr lang="en-US" altLang="zh-CN" b="1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b="1" kern="100" dirty="0">
                <a:latin typeface="宋体" pitchFamily="2" charset="-122"/>
                <a:cs typeface="宋体" pitchFamily="2" charset="-122"/>
              </a:rPr>
              <a:t>  return tf.nn.conv2d(x, W, strides=[1, 1, 1, 1], padding=</a:t>
            </a:r>
            <a:r>
              <a:rPr lang="en-US" altLang="zh-CN" b="1" kern="100" dirty="0" err="1">
                <a:latin typeface="宋体" pitchFamily="2" charset="-122"/>
                <a:cs typeface="宋体" pitchFamily="2" charset="-122"/>
              </a:rPr>
              <a:t>padding_method</a:t>
            </a:r>
            <a:r>
              <a:rPr lang="en-US" altLang="zh-CN" b="1" kern="100" dirty="0" smtClean="0">
                <a:latin typeface="宋体" pitchFamily="2" charset="-122"/>
                <a:cs typeface="宋体" pitchFamily="2" charset="-122"/>
              </a:rPr>
              <a:t>)</a:t>
            </a:r>
            <a:endParaRPr lang="zh-CN" altLang="zh-CN" b="1" kern="100" dirty="0">
              <a:latin typeface="宋体" pitchFamily="2" charset="-122"/>
              <a:cs typeface="Courier New" panose="02070309020205020404" pitchFamily="49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707904" y="3514672"/>
            <a:ext cx="2995410" cy="2650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Tensorflow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实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现</a:t>
            </a: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6" name="Picture 5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7935035" cy="2317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683568" y="3860151"/>
            <a:ext cx="81277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sess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tf.InteractiveSession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x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tf.placeholder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(“float”, 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shape=[None, 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784])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y_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tf.placeholder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(“float”, 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shape=[None, 10])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W_conv1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weight_variable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([5, 5, 1, 6])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b_conv1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bias_variable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([6])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x_image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tf.reshape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(x, [-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1,28,28,1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h_conv1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tf.nn.relu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(conv2d(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x_image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, 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W_conv1</a:t>
            </a:r>
            <a:r>
              <a:rPr lang="zh-CN" altLang="en-US" kern="100" dirty="0" smtClean="0">
                <a:latin typeface="宋体" pitchFamily="2" charset="-122"/>
                <a:cs typeface="宋体" pitchFamily="2" charset="-122"/>
              </a:rPr>
              <a:t>，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’SAME’) 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+ b_conv1)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h_pool1 = 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avg_pool_2x2(h_conv1,’VALID’)</a:t>
            </a:r>
            <a:endParaRPr lang="zh-CN" altLang="zh-CN" kern="100" dirty="0">
              <a:latin typeface="宋体" pitchFamily="2" charset="-122"/>
              <a:cs typeface="Courier New" panose="02070309020205020404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3568" y="3514672"/>
            <a:ext cx="43204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层（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CONV1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）和第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dirty="0">
                <a:latin typeface="黑体" pitchFamily="2" charset="-122"/>
                <a:ea typeface="黑体" pitchFamily="2" charset="-122"/>
              </a:rPr>
              <a:t>层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(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AVG_POOL1)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99819" y="2617740"/>
            <a:ext cx="5180475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def</a:t>
            </a:r>
            <a:r>
              <a:rPr lang="en-US" altLang="zh-CN" dirty="0"/>
              <a:t> </a:t>
            </a:r>
            <a:r>
              <a:rPr lang="en-US" altLang="zh-CN" dirty="0" smtClean="0"/>
              <a:t>avg_pool_2x2(x</a:t>
            </a:r>
            <a:r>
              <a:rPr lang="en-US" altLang="zh-CN" dirty="0"/>
              <a:t>, </a:t>
            </a:r>
            <a:r>
              <a:rPr lang="en-US" altLang="zh-CN" dirty="0" err="1"/>
              <a:t>padding_method</a:t>
            </a:r>
            <a:r>
              <a:rPr lang="en-US" altLang="zh-CN" dirty="0"/>
              <a:t>='SAME'):</a:t>
            </a:r>
            <a:br>
              <a:rPr lang="en-US" altLang="zh-CN" dirty="0"/>
            </a:br>
            <a:r>
              <a:rPr lang="en-US" altLang="zh-CN" dirty="0"/>
              <a:t>  return </a:t>
            </a:r>
            <a:r>
              <a:rPr lang="en-US" altLang="zh-CN" dirty="0" err="1"/>
              <a:t>tf.nn.avg_pool</a:t>
            </a:r>
            <a:r>
              <a:rPr lang="en-US" altLang="zh-CN" dirty="0"/>
              <a:t>(x, </a:t>
            </a:r>
            <a:r>
              <a:rPr lang="en-US" altLang="zh-CN" dirty="0" err="1"/>
              <a:t>ksize</a:t>
            </a:r>
            <a:r>
              <a:rPr lang="en-US" altLang="zh-CN" dirty="0"/>
              <a:t>=[1, 2, 2, 1],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smtClean="0"/>
              <a:t>strides</a:t>
            </a:r>
            <a:r>
              <a:rPr lang="en-US" altLang="zh-CN" dirty="0"/>
              <a:t>=[1, 2, 2, 1], padding= </a:t>
            </a:r>
            <a:r>
              <a:rPr lang="en-US" altLang="zh-CN" dirty="0" err="1"/>
              <a:t>padding_method</a:t>
            </a:r>
            <a:r>
              <a:rPr lang="en-US" altLang="zh-CN" dirty="0" smtClean="0"/>
              <a:t>)</a:t>
            </a:r>
            <a:endParaRPr lang="zh-CN" altLang="zh-CN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483768" y="3514672"/>
            <a:ext cx="4219546" cy="2938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Tensorflow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实现</a:t>
            </a:r>
            <a:r>
              <a:rPr lang="en-US" altLang="zh-CN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6" name="Picture 5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7935035" cy="23179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699773" y="4005064"/>
            <a:ext cx="74705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W_conv2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weight_variable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([5, 5, 6, 16])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b_conv2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bias_variable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([16])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h_conv2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tf.nn.relu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(conv2d(h_pool1, W_conv2) + b_conv2)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h_pool2 = 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avg_pool_2x2(h_conv2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)</a:t>
            </a:r>
            <a:endParaRPr lang="zh-CN" altLang="zh-CN" kern="100" dirty="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3568" y="3514672"/>
            <a:ext cx="43204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第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层（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CONV2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）和第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层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(AVG_POOL2)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Tensorflow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实现</a:t>
            </a:r>
            <a:r>
              <a:rPr lang="en-US" altLang="zh-CN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395536" y="1779687"/>
            <a:ext cx="747057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W_fc1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weight_variable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([5 * 5 * 16, 120])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b_fc1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bias_variable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([120])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endParaRPr lang="en-US" altLang="zh-CN" kern="100" dirty="0">
              <a:latin typeface="宋体" pitchFamily="2" charset="-122"/>
              <a:cs typeface="宋体" pitchFamily="2" charset="-122"/>
            </a:endParaRPr>
          </a:p>
          <a:p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h_pool2_flat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tf.reshape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(h_pool2, [-1, 5*5*16])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h_fc1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tf.nn.relu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tf.matmul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(h_pool2_flat, W_fc1) + b_fc1)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endParaRPr lang="en-US" altLang="zh-CN" kern="100" dirty="0">
              <a:latin typeface="宋体" pitchFamily="2" charset="-122"/>
              <a:cs typeface="宋体" pitchFamily="2" charset="-122"/>
            </a:endParaRPr>
          </a:p>
          <a:p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keep_prob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tf.placeholder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("float")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h_fc1_drop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tf.nn.dropout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(h_fc1,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keep_prob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W_fc2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weight_variable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([120, 84])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b_fc2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bias_variable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([84])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h_fc2 =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tf.nn.relu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tf.matmul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(h_fc1_drop, W_fc2) + b_fc2)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h_fc2_drop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tf.nn.dropout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(h_fc2,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keep_prob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W_fc3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weight_variable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([84, 10])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b_fc3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bias_variable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([10])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y_conv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=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tf.nn.softmax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tf.matmul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(h_fc2_drop, W_fc3) + b_fc3)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endParaRPr lang="zh-CN" altLang="zh-CN" kern="100" dirty="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95536" y="1256880"/>
            <a:ext cx="43204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三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个全连接层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Tensorflow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实现</a:t>
            </a:r>
            <a:r>
              <a:rPr lang="en-US" altLang="zh-CN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395536" y="1779687"/>
            <a:ext cx="747057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W_fc1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weight_variable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([5 * 5 * 16, 120])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b_fc1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bias_variable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([120])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endParaRPr lang="en-US" altLang="zh-CN" kern="100" dirty="0">
              <a:latin typeface="宋体" pitchFamily="2" charset="-122"/>
              <a:cs typeface="宋体" pitchFamily="2" charset="-122"/>
            </a:endParaRPr>
          </a:p>
          <a:p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h_pool2_flat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tf.reshape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(h_pool2, [-1, 5*5*16])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h_fc1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tf.nn.relu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tf.matmul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(h_pool2_flat, W_fc1) + b_fc1)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endParaRPr lang="en-US" altLang="zh-CN" kern="100" dirty="0">
              <a:latin typeface="宋体" pitchFamily="2" charset="-122"/>
              <a:cs typeface="宋体" pitchFamily="2" charset="-122"/>
            </a:endParaRPr>
          </a:p>
          <a:p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keep_prob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tf.placeholder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("float")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h_fc1_drop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tf.nn.dropout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(h_fc1,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keep_prob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W_fc2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weight_variable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([120, 84])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b_fc2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bias_variable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([84])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h_fc2 =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tf.nn.relu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tf.matmul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(h_fc1_drop, W_fc2) + b_fc2)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h_fc2_drop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tf.nn.dropout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(h_fc2,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keep_prob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W_fc3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weight_variable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([84, 10])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b_fc3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bias_variable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([10])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y_conv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=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tf.nn.softmax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tf.matmul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(h_fc2_drop, W_fc3) + b_fc3)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endParaRPr lang="zh-CN" altLang="zh-CN" kern="100" dirty="0">
              <a:latin typeface="宋体" pitchFamily="2" charset="-122"/>
              <a:cs typeface="宋体" pitchFamily="2" charset="-122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95536" y="1256880"/>
            <a:ext cx="432048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三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个全连接层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Tensorflow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实现</a:t>
            </a:r>
            <a:r>
              <a:rPr lang="en-US" altLang="zh-CN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467544" y="1288690"/>
            <a:ext cx="790262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cross_entropy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= -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tf.reduce_sum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(y_*tf.log(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y_conv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))</a:t>
            </a:r>
            <a:endParaRPr lang="en-US" altLang="zh-CN" kern="100" dirty="0" smtClean="0">
              <a:latin typeface="宋体" pitchFamily="2" charset="-122"/>
              <a:cs typeface="宋体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kern="100" dirty="0" err="1" smtClean="0">
                <a:latin typeface="宋体" pitchFamily="2" charset="-122"/>
                <a:cs typeface="宋体" pitchFamily="2" charset="-122"/>
              </a:rPr>
              <a:t>train_step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 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tf.train.AdamOptimizer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(1e-4).minimize(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cross_entropy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err="1" smtClean="0">
                <a:latin typeface="宋体" pitchFamily="2" charset="-122"/>
                <a:cs typeface="宋体" pitchFamily="2" charset="-122"/>
              </a:rPr>
              <a:t>correct_prediction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 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tf.equal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tf.argmax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(y_conv,1),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tf.argmax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(y_,1))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accuracy 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tf.reduce_mean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tf.cast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correct_prediction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, "float"))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endParaRPr lang="en-US" altLang="zh-CN" kern="100" dirty="0" smtClean="0">
              <a:latin typeface="宋体" pitchFamily="2" charset="-122"/>
              <a:cs typeface="宋体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kern="100" dirty="0" err="1" smtClean="0">
                <a:latin typeface="宋体" pitchFamily="2" charset="-122"/>
                <a:cs typeface="宋体" pitchFamily="2" charset="-122"/>
              </a:rPr>
              <a:t>sess.run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(</a:t>
            </a:r>
            <a:r>
              <a:rPr lang="en-US" altLang="zh-CN" kern="100" dirty="0" err="1" smtClean="0">
                <a:latin typeface="宋体" pitchFamily="2" charset="-122"/>
                <a:cs typeface="宋体" pitchFamily="2" charset="-122"/>
              </a:rPr>
              <a:t>tf.global_variables_initializer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())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endParaRPr lang="en-US" altLang="zh-CN" kern="100" dirty="0" smtClean="0">
              <a:latin typeface="宋体" pitchFamily="2" charset="-122"/>
              <a:cs typeface="宋体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for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i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in range(10000):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 batch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mnist.train.next_batch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(50)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 if i%100 == 0: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  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train_accuracy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accuracy.eval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feed_dict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={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x:batch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[0], y_: batch[1],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keep_prob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: 1.0})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   print "step %d, training accuracy %g"%(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i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,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train_accuracy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train_step.run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feed_dict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={x: batch[0], y_: batch[1],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keep_prob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: 0.5})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print 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"test accuracy %g"%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accuracy.eval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feed_dict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={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   x: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mnist.test.images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, y_: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mnist.test.labels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,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keep_prob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: 1.0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})</a:t>
            </a:r>
            <a:endParaRPr lang="zh-CN" altLang="zh-CN" kern="100" dirty="0">
              <a:latin typeface="宋体" pitchFamily="2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Tensorflow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实现</a:t>
            </a:r>
            <a:r>
              <a:rPr lang="en-US" altLang="zh-CN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467544" y="1288690"/>
            <a:ext cx="790262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cross_entropy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= -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tf.reduce_sum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(y_*tf.log(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y_conv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))</a:t>
            </a:r>
            <a:endParaRPr lang="en-US" altLang="zh-CN" kern="100" dirty="0" smtClean="0">
              <a:latin typeface="宋体" pitchFamily="2" charset="-122"/>
              <a:cs typeface="宋体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kern="100" dirty="0" err="1" smtClean="0">
                <a:latin typeface="宋体" pitchFamily="2" charset="-122"/>
                <a:cs typeface="宋体" pitchFamily="2" charset="-122"/>
              </a:rPr>
              <a:t>train_step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 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tf.train.AdamOptimizer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(1e-4).minimize(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cross_entropy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err="1" smtClean="0">
                <a:latin typeface="宋体" pitchFamily="2" charset="-122"/>
                <a:cs typeface="宋体" pitchFamily="2" charset="-122"/>
              </a:rPr>
              <a:t>correct_prediction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 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tf.equal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tf.argmax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(y_conv,1),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tf.argmax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(y_,1))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accuracy 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tf.reduce_mean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tf.cast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correct_prediction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, "float"))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endParaRPr lang="en-US" altLang="zh-CN" kern="100" dirty="0" smtClean="0">
              <a:latin typeface="宋体" pitchFamily="2" charset="-122"/>
              <a:cs typeface="宋体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kern="100" dirty="0" err="1" smtClean="0">
                <a:latin typeface="宋体" pitchFamily="2" charset="-122"/>
                <a:cs typeface="宋体" pitchFamily="2" charset="-122"/>
              </a:rPr>
              <a:t>sess.run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(</a:t>
            </a:r>
            <a:r>
              <a:rPr lang="en-US" altLang="zh-CN" kern="100" dirty="0" err="1" smtClean="0">
                <a:latin typeface="宋体" pitchFamily="2" charset="-122"/>
                <a:cs typeface="宋体" pitchFamily="2" charset="-122"/>
              </a:rPr>
              <a:t>tf.global_variables_initializer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())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endParaRPr lang="en-US" altLang="zh-CN" kern="100" dirty="0" smtClean="0">
              <a:latin typeface="宋体" pitchFamily="2" charset="-122"/>
              <a:cs typeface="宋体" pitchFamily="2" charset="-122"/>
            </a:endParaRPr>
          </a:p>
          <a:p>
            <a:pPr>
              <a:spcAft>
                <a:spcPts val="0"/>
              </a:spcAft>
            </a:pP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for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i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in range(10000):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 batch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mnist.train.next_batch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(50)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 if i%100 == 0: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  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train_accuracy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=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accuracy.eval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feed_dict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={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x:batch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[0], y_: batch[1],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keep_prob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: 1.0})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   print "step %d, training accuracy %g"%(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i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,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train_accuracy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train_step.run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feed_dict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={x: batch[0], y_: batch[1],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keep_prob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: 0.5})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print "test accuracy %g"%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accuracy.eval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(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feed_dict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={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   x: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mnist.test.images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, y_: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mnist.test.labels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, 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keep_prob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: 1.0})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endParaRPr lang="zh-CN" altLang="zh-CN" kern="100" dirty="0">
              <a:latin typeface="宋体" pitchFamily="2" charset="-122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948264" y="3140968"/>
            <a:ext cx="15841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识别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率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</a:rPr>
              <a:t>97.5%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 smtClean="0">
                <a:solidFill>
                  <a:prstClr val="black"/>
                </a:solidFill>
              </a:rPr>
            </a:fld>
            <a:r>
              <a:rPr lang="zh-CN" altLang="en-US" smtClean="0">
                <a:solidFill>
                  <a:prstClr val="black"/>
                </a:solidFill>
              </a:rPr>
              <a:t>页</a:t>
            </a:r>
            <a:r>
              <a:rPr lang="en-US" altLang="zh-CN" smtClean="0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107504" y="130175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实现</a:t>
            </a: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5536" y="1084461"/>
            <a:ext cx="8098995" cy="5262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使用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Caffe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训练神经网络有三种方式：</a:t>
            </a:r>
            <a:endParaRPr lang="zh-CN" altLang="en-US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命令行接口</a:t>
            </a:r>
            <a:endParaRPr lang="zh-CN" altLang="en-US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Python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接口</a:t>
            </a:r>
            <a:endParaRPr lang="zh-CN" altLang="en-US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Matlab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接口</a:t>
            </a:r>
            <a:endParaRPr lang="zh-CN" altLang="en-US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(1)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命令行接口。</a:t>
            </a:r>
            <a:endParaRPr lang="zh-CN" altLang="en-US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Caffe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的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tools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文件夹下有一个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Caffe.cpp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，写好了训练时参数更新、保存模型等必要的过程。编译好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caffe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之后，我们在训练的时候只要调用这个可执行文件，并且指定训练的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solver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即可。</a:t>
            </a:r>
            <a:endParaRPr lang="zh-CN" altLang="en-US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实现</a:t>
            </a: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LENET-5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演示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467544" y="1340768"/>
            <a:ext cx="4258538" cy="51090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buAutoNum type="arabicPeriod"/>
            </a:pPr>
            <a:r>
              <a:rPr lang="en-US" altLang="zh-CN" sz="2800" b="1" dirty="0" smtClean="0"/>
              <a:t>create_lmdb.sh</a:t>
            </a:r>
            <a:endParaRPr lang="en-US" altLang="zh-CN" sz="2800" b="1" dirty="0" smtClean="0"/>
          </a:p>
          <a:p>
            <a:pPr marL="342900" lvl="0" indent="-342900">
              <a:buAutoNum type="arabicPeriod"/>
            </a:pPr>
            <a:endParaRPr lang="en-US" altLang="zh-CN" sz="2800" b="1" dirty="0"/>
          </a:p>
          <a:p>
            <a:pPr marL="342900" indent="-342900">
              <a:buFontTx/>
              <a:buAutoNum type="arabicPeriod"/>
            </a:pPr>
            <a:r>
              <a:rPr lang="en-US" altLang="zh-CN" sz="2800" b="1" dirty="0" smtClean="0"/>
              <a:t>compute_mean.sh</a:t>
            </a:r>
            <a:endParaRPr lang="zh-CN" altLang="zh-CN" sz="2800" dirty="0"/>
          </a:p>
          <a:p>
            <a:pPr marL="342900" lvl="0" indent="-342900">
              <a:buAutoNum type="arabicPeriod"/>
            </a:pPr>
            <a:endParaRPr lang="en-US" altLang="zh-CN" sz="2800" dirty="0" smtClean="0"/>
          </a:p>
          <a:p>
            <a:pPr marL="342900" lvl="0" indent="-342900">
              <a:buAutoNum type="arabicPeriod"/>
            </a:pPr>
            <a:r>
              <a:rPr lang="en-US" altLang="zh-CN" sz="2800" b="1" dirty="0" smtClean="0"/>
              <a:t>train_lenet.sh</a:t>
            </a:r>
            <a:endParaRPr lang="en-US" altLang="zh-CN" sz="2800" b="1" dirty="0" smtClean="0"/>
          </a:p>
          <a:p>
            <a:pPr marL="342900" lvl="0" indent="-342900">
              <a:buAutoNum type="arabicPeriod"/>
            </a:pPr>
            <a:endParaRPr lang="en-US" altLang="zh-CN" sz="2800" b="1" dirty="0"/>
          </a:p>
          <a:p>
            <a:pPr marL="342900" lvl="0" indent="-342900">
              <a:buAutoNum type="arabicPeriod"/>
            </a:pPr>
            <a:r>
              <a:rPr lang="en-US" altLang="zh-CN" sz="2800" b="1" dirty="0" err="1" smtClean="0"/>
              <a:t>lenet_solver.prototxt</a:t>
            </a:r>
            <a:endParaRPr lang="en-US" altLang="zh-CN" sz="2800" b="1" dirty="0"/>
          </a:p>
          <a:p>
            <a:pPr marL="342900" lvl="0" indent="-342900">
              <a:buAutoNum type="arabicPeriod"/>
            </a:pPr>
            <a:endParaRPr lang="en-US" altLang="zh-CN" sz="2800" b="1" dirty="0" smtClean="0"/>
          </a:p>
          <a:p>
            <a:pPr marL="342900" lvl="0" indent="-342900">
              <a:buAutoNum type="arabicPeriod"/>
            </a:pPr>
            <a:r>
              <a:rPr lang="en-US" altLang="zh-CN" sz="2800" b="1" dirty="0" err="1" smtClean="0"/>
              <a:t>lenet_train_test.prototxt</a:t>
            </a:r>
            <a:endParaRPr lang="en-US" altLang="zh-CN" sz="2800" dirty="0"/>
          </a:p>
          <a:p>
            <a:pPr marL="342900" lvl="0" indent="-342900">
              <a:buAutoNum type="arabicPeriod"/>
            </a:pPr>
            <a:endParaRPr lang="en-US" altLang="zh-CN" sz="2800" b="1" dirty="0"/>
          </a:p>
          <a:p>
            <a:pPr marL="342900" lvl="0" indent="-342900">
              <a:buAutoNum type="arabicPeriod"/>
            </a:pPr>
            <a:r>
              <a:rPr lang="en-US" altLang="zh-CN" sz="2800" b="1" dirty="0" smtClean="0"/>
              <a:t>test_lenet.sh</a:t>
            </a:r>
            <a:endParaRPr lang="zh-CN" altLang="zh-CN" sz="2800" dirty="0"/>
          </a:p>
          <a:p>
            <a:endParaRPr lang="zh-CN" altLang="zh-CN" dirty="0"/>
          </a:p>
        </p:txBody>
      </p:sp>
      <p:sp>
        <p:nvSpPr>
          <p:cNvPr id="10" name="Rectangle 9"/>
          <p:cNvSpPr/>
          <p:nvPr/>
        </p:nvSpPr>
        <p:spPr>
          <a:xfrm>
            <a:off x="5076056" y="4797152"/>
            <a:ext cx="39036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黑体" pitchFamily="2" charset="-122"/>
              </a:rPr>
              <a:t>识别率</a:t>
            </a:r>
            <a:r>
              <a:rPr lang="en-US" altLang="zh-CN" b="1" dirty="0" smtClean="0">
                <a:latin typeface="黑体" pitchFamily="2" charset="-122"/>
              </a:rPr>
              <a:t>99.5%</a:t>
            </a:r>
            <a:endParaRPr lang="en-US" altLang="zh-CN" b="1" dirty="0" smtClean="0">
              <a:latin typeface="黑体" pitchFamily="2" charset="-122"/>
            </a:endParaRPr>
          </a:p>
          <a:p>
            <a:endParaRPr lang="en-US" altLang="zh-CN" b="1" dirty="0">
              <a:latin typeface="黑体" pitchFamily="2" charset="-122"/>
            </a:endParaRPr>
          </a:p>
          <a:p>
            <a:r>
              <a:rPr lang="zh-CN" altLang="en-US" b="1" dirty="0" smtClean="0">
                <a:latin typeface="黑体" pitchFamily="2" charset="-122"/>
              </a:rPr>
              <a:t>具体细节请看上载到服务器的程序。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实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现</a:t>
            </a:r>
            <a:r>
              <a:rPr lang="en-US" altLang="zh-CN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579367" y="1283771"/>
            <a:ext cx="712879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b="1" dirty="0" smtClean="0"/>
              <a:t>1. create_lmdb.sh</a:t>
            </a:r>
            <a:endParaRPr lang="zh-CN" altLang="zh-CN" b="1" dirty="0"/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 </a:t>
            </a:r>
            <a:endParaRPr lang="zh-CN" altLang="zh-CN" kern="100" dirty="0">
              <a:latin typeface="宋体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DATA=/home/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hhj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/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caffe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-master/examples/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mnist</a:t>
            </a:r>
            <a:endParaRPr lang="zh-CN" altLang="zh-CN" kern="100" dirty="0">
              <a:latin typeface="宋体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BUILD=/home/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hhj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/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caffe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-master/build/tools</a:t>
            </a:r>
            <a:endParaRPr lang="zh-CN" altLang="zh-CN" kern="100" dirty="0">
              <a:latin typeface="宋体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 </a:t>
            </a:r>
            <a:endParaRPr lang="zh-CN" altLang="zh-CN" kern="100" dirty="0">
              <a:latin typeface="宋体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rm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-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rf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$DATA/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mnist_train_lmdb</a:t>
            </a:r>
            <a:endParaRPr lang="zh-CN" altLang="zh-CN" kern="100" dirty="0">
              <a:latin typeface="宋体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rm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-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rf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$DATA/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mnist_test_lmdb</a:t>
            </a:r>
            <a:endParaRPr lang="zh-CN" altLang="zh-CN" kern="100" dirty="0">
              <a:latin typeface="宋体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 </a:t>
            </a:r>
            <a:endParaRPr lang="zh-CN" altLang="zh-CN" kern="100" dirty="0">
              <a:latin typeface="宋体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$BUILD/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convert_imageset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--shuffle \</a:t>
            </a:r>
            <a:endParaRPr lang="zh-CN" altLang="zh-CN" kern="100" dirty="0">
              <a:latin typeface="宋体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--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resize_height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=28 --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resize_width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=28 \</a:t>
            </a:r>
            <a:endParaRPr lang="zh-CN" altLang="zh-CN" kern="100" dirty="0">
              <a:latin typeface="宋体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$DATA/    \</a:t>
            </a:r>
            <a:endParaRPr lang="zh-CN" altLang="zh-CN" kern="100" dirty="0">
              <a:latin typeface="宋体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$DATA/training.txt  $DATA/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mnist_train_lmdb</a:t>
            </a:r>
            <a:endParaRPr lang="zh-CN" altLang="zh-CN" kern="100" dirty="0">
              <a:latin typeface="宋体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 </a:t>
            </a:r>
            <a:endParaRPr lang="zh-CN" altLang="zh-CN" kern="100" dirty="0">
              <a:latin typeface="宋体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$BUILD/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convert_imageset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 --shuffle \</a:t>
            </a:r>
            <a:endParaRPr lang="zh-CN" altLang="zh-CN" kern="100" dirty="0">
              <a:latin typeface="宋体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--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resize_height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=28 --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resize_width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=28 \</a:t>
            </a:r>
            <a:endParaRPr lang="zh-CN" altLang="zh-CN" kern="100" dirty="0">
              <a:latin typeface="宋体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$DATA/    \</a:t>
            </a:r>
            <a:endParaRPr lang="zh-CN" altLang="zh-CN" kern="100" dirty="0">
              <a:latin typeface="宋体" pitchFamily="2" charset="-122"/>
              <a:cs typeface="Courier New" panose="02070309020205020404" pitchFamily="49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$DATA/testing.txt  $DATA/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mnist_test_lmdb</a:t>
            </a:r>
            <a:endParaRPr lang="zh-CN" altLang="zh-CN" kern="100" dirty="0">
              <a:latin typeface="宋体" pitchFamily="2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数据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库</a:t>
            </a: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介绍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467544" y="1273345"/>
            <a:ext cx="8208912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Mnist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: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手写数字数据库 （</a:t>
            </a:r>
            <a:r>
              <a:rPr kumimoji="0" lang="en-US" altLang="zh-CN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LeCun</a:t>
            </a:r>
            <a:r>
              <a:rPr kumimoji="0" lang="en-US" altLang="zh-CN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 </a:t>
            </a:r>
            <a:r>
              <a:rPr kumimoji="0" lang="zh-CN" alt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在</a:t>
            </a:r>
            <a:r>
              <a:rPr kumimoji="0" lang="en-US" altLang="zh-CN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1998</a:t>
            </a:r>
            <a:r>
              <a:rPr kumimoji="0" lang="zh-CN" alt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年创造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）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（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1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）手写数字 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0-9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共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10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类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）训练样本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60000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个，测试样本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10000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个。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）图像大小 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28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*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28 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二值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图像。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4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）样例：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 </a:t>
            </a:r>
            <a:endParaRPr lang="en-US" altLang="zh-CN" sz="2400" dirty="0"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544" y="3309692"/>
            <a:ext cx="5014163" cy="30098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52120" y="3309692"/>
            <a:ext cx="310524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Labels:</a:t>
            </a:r>
            <a:endParaRPr lang="en-US" altLang="zh-CN" kern="100" dirty="0" smtClean="0">
              <a:latin typeface="宋体" pitchFamily="2" charset="-122"/>
              <a:cs typeface="宋体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 smtClean="0">
                <a:latin typeface="宋体" pitchFamily="2" charset="-122"/>
                <a:cs typeface="宋体" pitchFamily="2" charset="-122"/>
              </a:rPr>
              <a:t>trainingdata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/item1.bmp 5</a:t>
            </a:r>
            <a:br>
              <a:rPr lang="en-US" altLang="zh-CN" kern="100" dirty="0" smtClean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err="1" smtClean="0">
                <a:latin typeface="宋体" pitchFamily="2" charset="-122"/>
                <a:cs typeface="宋体" pitchFamily="2" charset="-122"/>
              </a:rPr>
              <a:t>trainingdata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/item2.bmp 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0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trainingdata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/item3.bmp 4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trainingdata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/item4.bmp 1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trainingdata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/item5.bmp 9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trainingdata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/item6.bmp 2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trainingdata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/item7.bmp 1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trainingdata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/item8.bmp 3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trainingdata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/item9.bmp 1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endParaRPr lang="zh-CN" altLang="zh-CN" kern="100" dirty="0">
              <a:latin typeface="宋体" pitchFamily="2" charset="-122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实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现</a:t>
            </a:r>
            <a:r>
              <a:rPr lang="en-US" altLang="zh-CN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395536" y="1700808"/>
            <a:ext cx="7758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br>
              <a:rPr lang="en-US" altLang="zh-CN" kern="100" dirty="0" smtClean="0">
                <a:latin typeface="宋体" pitchFamily="2" charset="-122"/>
                <a:cs typeface="宋体" pitchFamily="2" charset="-122"/>
              </a:rPr>
            </a:br>
            <a:endParaRPr lang="zh-CN" altLang="zh-CN" kern="100" dirty="0">
              <a:latin typeface="宋体" pitchFamily="2" charset="-122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9573" y="1516142"/>
            <a:ext cx="8357865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2.compute_mean.sh</a:t>
            </a:r>
            <a:endParaRPr lang="en-US" altLang="zh-CN" b="1" dirty="0" smtClean="0"/>
          </a:p>
          <a:p>
            <a:endParaRPr lang="zh-CN" altLang="zh-CN" dirty="0"/>
          </a:p>
          <a:p>
            <a:r>
              <a:rPr lang="en-US" altLang="zh-CN" dirty="0"/>
              <a:t>#!/</a:t>
            </a:r>
            <a:r>
              <a:rPr lang="en-US" altLang="zh-CN" dirty="0" err="1"/>
              <a:t>usr</a:t>
            </a:r>
            <a:r>
              <a:rPr lang="en-US" altLang="zh-CN" dirty="0"/>
              <a:t>/bin/</a:t>
            </a:r>
            <a:r>
              <a:rPr lang="en-US" altLang="zh-CN" dirty="0" err="1"/>
              <a:t>env</a:t>
            </a:r>
            <a:r>
              <a:rPr lang="en-US" altLang="zh-CN" dirty="0"/>
              <a:t> </a:t>
            </a:r>
            <a:r>
              <a:rPr lang="en-US" altLang="zh-CN" dirty="0" err="1"/>
              <a:t>sh</a:t>
            </a:r>
            <a:endParaRPr lang="zh-CN" altLang="zh-CN" dirty="0"/>
          </a:p>
          <a:p>
            <a:r>
              <a:rPr lang="en-US" altLang="zh-CN" dirty="0"/>
              <a:t># This script converts the </a:t>
            </a:r>
            <a:r>
              <a:rPr lang="en-US" altLang="zh-CN" dirty="0" err="1"/>
              <a:t>mnist</a:t>
            </a:r>
            <a:r>
              <a:rPr lang="en-US" altLang="zh-CN" dirty="0"/>
              <a:t> data into </a:t>
            </a:r>
            <a:r>
              <a:rPr lang="en-US" altLang="zh-CN" dirty="0" err="1"/>
              <a:t>lmdb</a:t>
            </a:r>
            <a:r>
              <a:rPr lang="en-US" altLang="zh-CN" dirty="0"/>
              <a:t>/</a:t>
            </a:r>
            <a:r>
              <a:rPr lang="en-US" altLang="zh-CN" dirty="0" err="1"/>
              <a:t>leveldb</a:t>
            </a:r>
            <a:r>
              <a:rPr lang="en-US" altLang="zh-CN" dirty="0"/>
              <a:t> format,</a:t>
            </a:r>
            <a:endParaRPr lang="zh-CN" altLang="zh-CN" dirty="0"/>
          </a:p>
          <a:p>
            <a:r>
              <a:rPr lang="en-US" altLang="zh-CN" dirty="0"/>
              <a:t># depending on the value assigned to $BACKEND.</a:t>
            </a:r>
            <a:endParaRPr lang="zh-CN" altLang="zh-CN" dirty="0"/>
          </a:p>
          <a:p>
            <a:r>
              <a:rPr lang="en-US" altLang="zh-CN" dirty="0"/>
              <a:t>set -e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DATA=/home/</a:t>
            </a:r>
            <a:r>
              <a:rPr lang="en-US" altLang="zh-CN" dirty="0" err="1"/>
              <a:t>hhj</a:t>
            </a:r>
            <a:r>
              <a:rPr lang="en-US" altLang="zh-CN" dirty="0"/>
              <a:t>/</a:t>
            </a:r>
            <a:r>
              <a:rPr lang="en-US" altLang="zh-CN" dirty="0" err="1"/>
              <a:t>caffe</a:t>
            </a:r>
            <a:r>
              <a:rPr lang="en-US" altLang="zh-CN" dirty="0"/>
              <a:t>-master/examples/</a:t>
            </a:r>
            <a:r>
              <a:rPr lang="en-US" altLang="zh-CN" dirty="0" err="1"/>
              <a:t>mnist</a:t>
            </a:r>
            <a:endParaRPr lang="zh-CN" altLang="zh-CN" dirty="0"/>
          </a:p>
          <a:p>
            <a:r>
              <a:rPr lang="en-US" altLang="zh-CN" dirty="0"/>
              <a:t>BUILD=/home/</a:t>
            </a:r>
            <a:r>
              <a:rPr lang="en-US" altLang="zh-CN" dirty="0" err="1"/>
              <a:t>hhj</a:t>
            </a:r>
            <a:r>
              <a:rPr lang="en-US" altLang="zh-CN" dirty="0"/>
              <a:t>/</a:t>
            </a:r>
            <a:r>
              <a:rPr lang="en-US" altLang="zh-CN" dirty="0" err="1"/>
              <a:t>caffe</a:t>
            </a:r>
            <a:r>
              <a:rPr lang="en-US" altLang="zh-CN" dirty="0"/>
              <a:t>-master/build/tools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 err="1"/>
              <a:t>rm</a:t>
            </a:r>
            <a:r>
              <a:rPr lang="en-US" altLang="zh-CN" dirty="0"/>
              <a:t> -</a:t>
            </a:r>
            <a:r>
              <a:rPr lang="en-US" altLang="zh-CN" dirty="0" err="1"/>
              <a:t>rf</a:t>
            </a:r>
            <a:r>
              <a:rPr lang="en-US" altLang="zh-CN" dirty="0"/>
              <a:t> $DATA/</a:t>
            </a:r>
            <a:r>
              <a:rPr lang="en-US" altLang="zh-CN" dirty="0" err="1"/>
              <a:t>mean.binaryproto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$BUILD/</a:t>
            </a:r>
            <a:r>
              <a:rPr lang="en-US" altLang="zh-CN" dirty="0" err="1"/>
              <a:t>compute_image_mean</a:t>
            </a:r>
            <a:r>
              <a:rPr lang="en-US" altLang="zh-CN" dirty="0"/>
              <a:t> $DATA/</a:t>
            </a:r>
            <a:r>
              <a:rPr lang="en-US" altLang="zh-CN" dirty="0" err="1"/>
              <a:t>mnist_train_lmdb</a:t>
            </a:r>
            <a:r>
              <a:rPr lang="en-US" altLang="zh-CN" dirty="0"/>
              <a:t> $DATA/</a:t>
            </a:r>
            <a:r>
              <a:rPr lang="en-US" altLang="zh-CN" dirty="0" err="1"/>
              <a:t>mean.binaryproto</a:t>
            </a:r>
            <a:r>
              <a:rPr lang="en-US" altLang="zh-CN" dirty="0"/>
              <a:t> $@</a:t>
            </a:r>
            <a:endParaRPr lang="zh-CN" altLang="zh-CN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实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现</a:t>
            </a:r>
            <a:r>
              <a:rPr lang="en-US" altLang="zh-CN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395536" y="1700808"/>
            <a:ext cx="7758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br>
              <a:rPr lang="en-US" altLang="zh-CN" kern="100" dirty="0" smtClean="0">
                <a:latin typeface="宋体" pitchFamily="2" charset="-122"/>
                <a:cs typeface="宋体" pitchFamily="2" charset="-122"/>
              </a:rPr>
            </a:br>
            <a:endParaRPr lang="zh-CN" altLang="zh-CN" kern="100" dirty="0">
              <a:latin typeface="宋体" pitchFamily="2" charset="-122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9573" y="1516142"/>
            <a:ext cx="580235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3. train_lenet.sh</a:t>
            </a:r>
            <a:endParaRPr lang="zh-CN" altLang="zh-CN" dirty="0"/>
          </a:p>
          <a:p>
            <a:r>
              <a:rPr lang="en-US" altLang="zh-CN" dirty="0"/>
              <a:t>#!/</a:t>
            </a:r>
            <a:r>
              <a:rPr lang="en-US" altLang="zh-CN" dirty="0" err="1"/>
              <a:t>usr</a:t>
            </a:r>
            <a:r>
              <a:rPr lang="en-US" altLang="zh-CN" dirty="0"/>
              <a:t>/bin/</a:t>
            </a:r>
            <a:r>
              <a:rPr lang="en-US" altLang="zh-CN" dirty="0" err="1"/>
              <a:t>env</a:t>
            </a:r>
            <a:r>
              <a:rPr lang="en-US" altLang="zh-CN" dirty="0"/>
              <a:t> </a:t>
            </a:r>
            <a:r>
              <a:rPr lang="en-US" altLang="zh-CN" dirty="0" err="1"/>
              <a:t>sh</a:t>
            </a:r>
            <a:endParaRPr lang="zh-CN" altLang="zh-CN" dirty="0"/>
          </a:p>
          <a:p>
            <a:r>
              <a:rPr lang="en-US" altLang="zh-CN" dirty="0"/>
              <a:t>set -e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BUILD=/home/</a:t>
            </a:r>
            <a:r>
              <a:rPr lang="en-US" altLang="zh-CN" dirty="0" err="1"/>
              <a:t>hhj</a:t>
            </a:r>
            <a:r>
              <a:rPr lang="en-US" altLang="zh-CN" dirty="0"/>
              <a:t>/</a:t>
            </a:r>
            <a:r>
              <a:rPr lang="en-US" altLang="zh-CN" dirty="0" err="1"/>
              <a:t>caffe</a:t>
            </a:r>
            <a:r>
              <a:rPr lang="en-US" altLang="zh-CN" dirty="0"/>
              <a:t>-master/build/tools</a:t>
            </a:r>
            <a:endParaRPr lang="zh-CN" altLang="zh-CN" dirty="0"/>
          </a:p>
          <a:p>
            <a:r>
              <a:rPr lang="en-US" altLang="zh-CN" dirty="0"/>
              <a:t>DATA=/home/</a:t>
            </a:r>
            <a:r>
              <a:rPr lang="en-US" altLang="zh-CN" dirty="0" err="1"/>
              <a:t>hhj</a:t>
            </a:r>
            <a:r>
              <a:rPr lang="en-US" altLang="zh-CN" dirty="0"/>
              <a:t>/</a:t>
            </a:r>
            <a:r>
              <a:rPr lang="en-US" altLang="zh-CN" dirty="0" err="1"/>
              <a:t>caffe</a:t>
            </a:r>
            <a:r>
              <a:rPr lang="en-US" altLang="zh-CN" dirty="0"/>
              <a:t>-master/examples/</a:t>
            </a:r>
            <a:r>
              <a:rPr lang="en-US" altLang="zh-CN" dirty="0" err="1"/>
              <a:t>mnist</a:t>
            </a:r>
            <a:endParaRPr lang="zh-CN" altLang="zh-CN" dirty="0"/>
          </a:p>
          <a:p>
            <a:r>
              <a:rPr lang="en-US" altLang="zh-CN" dirty="0"/>
              <a:t>$BUILD/</a:t>
            </a:r>
            <a:r>
              <a:rPr lang="en-US" altLang="zh-CN" dirty="0" err="1"/>
              <a:t>caffe</a:t>
            </a:r>
            <a:r>
              <a:rPr lang="en-US" altLang="zh-CN" dirty="0"/>
              <a:t> train --solver=$DATA/</a:t>
            </a:r>
            <a:r>
              <a:rPr lang="en-US" altLang="zh-CN" dirty="0" err="1"/>
              <a:t>lenet_solver.prototxt</a:t>
            </a:r>
            <a:r>
              <a:rPr lang="en-US" altLang="zh-CN" dirty="0"/>
              <a:t> $@</a:t>
            </a:r>
            <a:endParaRPr lang="zh-CN" altLang="zh-CN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实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现</a:t>
            </a:r>
            <a:r>
              <a:rPr lang="en-US" altLang="zh-CN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395536" y="1700808"/>
            <a:ext cx="77586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br>
              <a:rPr lang="en-US" altLang="zh-CN" kern="100" dirty="0" smtClean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net: "examples/</a:t>
            </a:r>
            <a:r>
              <a:rPr lang="en-US" altLang="zh-CN" kern="100" dirty="0" err="1" smtClean="0">
                <a:latin typeface="宋体" pitchFamily="2" charset="-122"/>
                <a:cs typeface="宋体" pitchFamily="2" charset="-122"/>
              </a:rPr>
              <a:t>mnist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/</a:t>
            </a:r>
            <a:r>
              <a:rPr lang="en-US" altLang="zh-CN" kern="100" dirty="0" err="1" smtClean="0">
                <a:latin typeface="宋体" pitchFamily="2" charset="-122"/>
                <a:cs typeface="宋体" pitchFamily="2" charset="-122"/>
              </a:rPr>
              <a:t>lenet_train_test.prototxt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"</a:t>
            </a:r>
            <a:br>
              <a:rPr lang="en-US" altLang="zh-CN" kern="100" dirty="0" smtClean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# </a:t>
            </a:r>
            <a:r>
              <a:rPr lang="en-US" altLang="zh-CN" kern="100" dirty="0" err="1" smtClean="0">
                <a:latin typeface="宋体" pitchFamily="2" charset="-122"/>
                <a:cs typeface="宋体" pitchFamily="2" charset="-122"/>
              </a:rPr>
              <a:t>test_iter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 specifies how many forward passes the test should carry out.</a:t>
            </a:r>
            <a:br>
              <a:rPr lang="en-US" altLang="zh-CN" kern="100" dirty="0" smtClean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# In the case of MNIST, we have test batch size 100 and 100 test iterations,</a:t>
            </a:r>
            <a:br>
              <a:rPr lang="en-US" altLang="zh-CN" kern="100" dirty="0" smtClean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# covering the full 10,000 testing images.</a:t>
            </a:r>
            <a:br>
              <a:rPr lang="en-US" altLang="zh-CN" kern="100" dirty="0" smtClean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err="1" smtClean="0">
                <a:latin typeface="宋体" pitchFamily="2" charset="-122"/>
                <a:cs typeface="宋体" pitchFamily="2" charset="-122"/>
              </a:rPr>
              <a:t>test_iter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: 100</a:t>
            </a:r>
            <a:br>
              <a:rPr lang="en-US" altLang="zh-CN" kern="100" dirty="0" smtClean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# Carry out testing every 500 training iterations.</a:t>
            </a:r>
            <a:br>
              <a:rPr lang="en-US" altLang="zh-CN" kern="100" dirty="0" smtClean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err="1" smtClean="0">
                <a:latin typeface="宋体" pitchFamily="2" charset="-122"/>
                <a:cs typeface="宋体" pitchFamily="2" charset="-122"/>
              </a:rPr>
              <a:t>test_interval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: 500</a:t>
            </a:r>
            <a:br>
              <a:rPr lang="en-US" altLang="zh-CN" kern="100" dirty="0" smtClean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# The base learning rate, momentum and the weight decay of the network.</a:t>
            </a:r>
            <a:br>
              <a:rPr lang="en-US" altLang="zh-CN" kern="100" dirty="0" smtClean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err="1" smtClean="0">
                <a:latin typeface="宋体" pitchFamily="2" charset="-122"/>
                <a:cs typeface="宋体" pitchFamily="2" charset="-122"/>
              </a:rPr>
              <a:t>base_lr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: 0.01</a:t>
            </a:r>
            <a:br>
              <a:rPr lang="en-US" altLang="zh-CN" kern="100" dirty="0" smtClean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momentum: 0.0</a:t>
            </a:r>
            <a:br>
              <a:rPr lang="en-US" altLang="zh-CN" kern="100" dirty="0" smtClean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err="1" smtClean="0">
                <a:latin typeface="宋体" pitchFamily="2" charset="-122"/>
                <a:cs typeface="宋体" pitchFamily="2" charset="-122"/>
              </a:rPr>
              <a:t>weight_decay</a:t>
            </a:r>
            <a:r>
              <a:rPr lang="en-US" altLang="zh-CN" kern="100" dirty="0" smtClean="0">
                <a:latin typeface="宋体" pitchFamily="2" charset="-122"/>
                <a:cs typeface="宋体" pitchFamily="2" charset="-122"/>
              </a:rPr>
              <a:t>: 0.0005</a:t>
            </a:r>
            <a:br>
              <a:rPr lang="en-US" altLang="zh-CN" kern="100" dirty="0" smtClean="0">
                <a:latin typeface="宋体" pitchFamily="2" charset="-122"/>
                <a:cs typeface="宋体" pitchFamily="2" charset="-122"/>
              </a:rPr>
            </a:br>
            <a:endParaRPr lang="zh-CN" altLang="zh-CN" kern="100" dirty="0">
              <a:latin typeface="宋体" pitchFamily="2" charset="-122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9573" y="1516142"/>
            <a:ext cx="2428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alibri" panose="020F0502020204030204" pitchFamily="34" charset="0"/>
                <a:cs typeface="宋体" pitchFamily="2" charset="-122"/>
              </a:rPr>
              <a:t>4. </a:t>
            </a:r>
            <a:r>
              <a:rPr lang="en-US" altLang="zh-CN" b="1" dirty="0" err="1" smtClean="0">
                <a:latin typeface="Calibri" panose="020F0502020204030204" pitchFamily="34" charset="0"/>
                <a:cs typeface="宋体" pitchFamily="2" charset="-122"/>
              </a:rPr>
              <a:t>lenet_solver.prototxt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实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现</a:t>
            </a:r>
            <a:r>
              <a:rPr lang="en-US" altLang="zh-CN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3"/>
          <p:cNvSpPr/>
          <p:nvPr/>
        </p:nvSpPr>
        <p:spPr>
          <a:xfrm>
            <a:off x="395536" y="1700808"/>
            <a:ext cx="775860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zh-CN" kern="100" dirty="0" smtClean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# The learning rate policy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lr_policy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: "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inv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"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gamma: 0.0001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power: 0.75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# Display every 100 iterations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display: 100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# The maximum number of iterations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max_iter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: 10000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# snapshot intermediate results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snapshot: 5000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snapshot_prefix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: "examples/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mnist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/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lenet_rmsprop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"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# solver mode: CPU or GPU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solver_mode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: GPU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type: "</a:t>
            </a: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RMSProp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"</a:t>
            </a:r>
            <a:br>
              <a:rPr lang="en-US" altLang="zh-CN" kern="100" dirty="0">
                <a:latin typeface="宋体" pitchFamily="2" charset="-122"/>
                <a:cs typeface="宋体" pitchFamily="2" charset="-122"/>
              </a:rPr>
            </a:br>
            <a:r>
              <a:rPr lang="en-US" altLang="zh-CN" kern="100" dirty="0" err="1">
                <a:latin typeface="宋体" pitchFamily="2" charset="-122"/>
                <a:cs typeface="宋体" pitchFamily="2" charset="-122"/>
              </a:rPr>
              <a:t>rms_decay</a:t>
            </a:r>
            <a:r>
              <a:rPr lang="en-US" altLang="zh-CN" kern="100" dirty="0">
                <a:latin typeface="宋体" pitchFamily="2" charset="-122"/>
                <a:cs typeface="宋体" pitchFamily="2" charset="-122"/>
              </a:rPr>
              <a:t>: 0.98</a:t>
            </a:r>
            <a:br>
              <a:rPr lang="en-US" altLang="zh-CN" dirty="0"/>
            </a:br>
            <a:endParaRPr lang="zh-CN" altLang="zh-CN" dirty="0"/>
          </a:p>
          <a:p>
            <a:pPr>
              <a:spcAft>
                <a:spcPts val="0"/>
              </a:spcAft>
            </a:pPr>
            <a:br>
              <a:rPr lang="en-US" altLang="zh-CN" kern="100" dirty="0" smtClean="0">
                <a:latin typeface="宋体" pitchFamily="2" charset="-122"/>
                <a:cs typeface="宋体" pitchFamily="2" charset="-122"/>
              </a:rPr>
            </a:br>
            <a:endParaRPr lang="zh-CN" altLang="zh-CN" kern="100" dirty="0">
              <a:latin typeface="宋体" pitchFamily="2" charset="-122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9573" y="1516142"/>
            <a:ext cx="332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alibri" panose="020F0502020204030204" pitchFamily="34" charset="0"/>
                <a:cs typeface="宋体" pitchFamily="2" charset="-122"/>
              </a:rPr>
              <a:t>4. </a:t>
            </a:r>
            <a:r>
              <a:rPr lang="en-US" altLang="zh-CN" b="1" dirty="0" err="1" smtClean="0">
                <a:latin typeface="Calibri" panose="020F0502020204030204" pitchFamily="34" charset="0"/>
                <a:cs typeface="宋体" pitchFamily="2" charset="-122"/>
              </a:rPr>
              <a:t>lenet_solver.prototxt</a:t>
            </a:r>
            <a:r>
              <a:rPr lang="en-US" altLang="zh-CN" b="1" dirty="0" smtClean="0">
                <a:latin typeface="Calibri" panose="020F0502020204030204" pitchFamily="34" charset="0"/>
                <a:cs typeface="宋体" pitchFamily="2" charset="-122"/>
              </a:rPr>
              <a:t> (</a:t>
            </a:r>
            <a:r>
              <a:rPr lang="zh-CN" altLang="en-US" b="1" dirty="0" smtClean="0">
                <a:latin typeface="Calibri" panose="020F0502020204030204" pitchFamily="34" charset="0"/>
                <a:cs typeface="宋体" pitchFamily="2" charset="-122"/>
              </a:rPr>
              <a:t>接上页</a:t>
            </a:r>
            <a:r>
              <a:rPr lang="en-US" altLang="zh-CN" b="1" dirty="0" smtClean="0">
                <a:latin typeface="Calibri" panose="020F0502020204030204" pitchFamily="34" charset="0"/>
                <a:cs typeface="宋体" pitchFamily="2" charset="-122"/>
              </a:rPr>
              <a:t>)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实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现</a:t>
            </a:r>
            <a:r>
              <a:rPr lang="en-US" altLang="zh-CN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399573" y="1516142"/>
            <a:ext cx="15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/>
              <a:t>Lr_policy</a:t>
            </a:r>
            <a:r>
              <a:rPr lang="zh-CN" altLang="en-US" b="1" dirty="0" smtClean="0"/>
              <a:t>介绍</a:t>
            </a:r>
            <a:endParaRPr lang="zh-CN" alt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233264" y="1917434"/>
            <a:ext cx="8910736" cy="3683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ts val="195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fixed: always return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90204" pitchFamily="34" charset="0"/>
              </a:rPr>
              <a:t>base_lr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.  </a:t>
            </a:r>
            <a:endParaRPr lang="zh-CN" altLang="zh-CN" sz="2400" kern="100" dirty="0">
              <a:latin typeface="Consolas" panose="020B0609020204030204" pitchFamily="49" charset="0"/>
              <a:cs typeface="Arial" panose="020B0604020202090204" pitchFamily="34" charset="0"/>
            </a:endParaRPr>
          </a:p>
          <a:p>
            <a:pPr marL="342900" lvl="0" indent="-342900">
              <a:lnSpc>
                <a:spcPts val="195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kern="0" dirty="0" smtClean="0">
                <a:latin typeface="Consolas" panose="020B0609020204030204" pitchFamily="49" charset="0"/>
                <a:cs typeface="Arial" panose="020B0604020202090204" pitchFamily="34" charset="0"/>
              </a:rPr>
              <a:t>step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: return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90204" pitchFamily="34" charset="0"/>
              </a:rPr>
              <a:t>base_lr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 * gamma ^ (floor(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90204" pitchFamily="34" charset="0"/>
              </a:rPr>
              <a:t>iter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 / step))  </a:t>
            </a:r>
            <a:endParaRPr lang="zh-CN" altLang="zh-CN" sz="2400" kern="100" dirty="0">
              <a:latin typeface="Consolas" panose="020B0609020204030204" pitchFamily="49" charset="0"/>
              <a:cs typeface="Arial" panose="020B0604020202090204" pitchFamily="34" charset="0"/>
            </a:endParaRPr>
          </a:p>
          <a:p>
            <a:pPr marL="342900" lvl="0" indent="-342900">
              <a:lnSpc>
                <a:spcPts val="195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kern="0" dirty="0" err="1" smtClean="0">
                <a:latin typeface="Consolas" panose="020B0609020204030204" pitchFamily="49" charset="0"/>
                <a:cs typeface="Arial" panose="020B0604020202090204" pitchFamily="34" charset="0"/>
              </a:rPr>
              <a:t>exp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: return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90204" pitchFamily="34" charset="0"/>
              </a:rPr>
              <a:t>base_lr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 * gamma ^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90204" pitchFamily="34" charset="0"/>
              </a:rPr>
              <a:t>iter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  </a:t>
            </a:r>
            <a:endParaRPr lang="zh-CN" altLang="zh-CN" sz="2400" kern="100" dirty="0">
              <a:latin typeface="Consolas" panose="020B0609020204030204" pitchFamily="49" charset="0"/>
              <a:cs typeface="Arial" panose="020B0604020202090204" pitchFamily="34" charset="0"/>
            </a:endParaRPr>
          </a:p>
          <a:p>
            <a:pPr marL="342900" lvl="0" indent="-342900">
              <a:lnSpc>
                <a:spcPts val="195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kern="0" dirty="0" err="1" smtClean="0">
                <a:latin typeface="Consolas" panose="020B0609020204030204" pitchFamily="49" charset="0"/>
                <a:cs typeface="Arial" panose="020B0604020202090204" pitchFamily="34" charset="0"/>
              </a:rPr>
              <a:t>inv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: return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90204" pitchFamily="34" charset="0"/>
              </a:rPr>
              <a:t>base_lr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 * (1 + gamma *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90204" pitchFamily="34" charset="0"/>
              </a:rPr>
              <a:t>iter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) ^ (- power)  </a:t>
            </a:r>
            <a:endParaRPr lang="zh-CN" altLang="zh-CN" sz="2400" kern="100" dirty="0">
              <a:latin typeface="Consolas" panose="020B0609020204030204" pitchFamily="49" charset="0"/>
              <a:cs typeface="Arial" panose="020B0604020202090204" pitchFamily="34" charset="0"/>
            </a:endParaRPr>
          </a:p>
          <a:p>
            <a:pPr marL="342900" lvl="0" indent="-342900">
              <a:lnSpc>
                <a:spcPts val="195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kern="0" dirty="0" smtClean="0">
                <a:latin typeface="Consolas" panose="020B0609020204030204" pitchFamily="49" charset="0"/>
                <a:cs typeface="Arial" panose="020B0604020202090204" pitchFamily="34" charset="0"/>
              </a:rPr>
              <a:t>multistep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: similar to step but it allows non uniform steps defined by 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90204" pitchFamily="34" charset="0"/>
              </a:rPr>
              <a:t>stepvalue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  </a:t>
            </a:r>
            <a:endParaRPr lang="zh-CN" altLang="zh-CN" sz="2400" kern="100" dirty="0">
              <a:latin typeface="Consolas" panose="020B0609020204030204" pitchFamily="49" charset="0"/>
              <a:cs typeface="Arial" panose="020B0604020202090204" pitchFamily="34" charset="0"/>
            </a:endParaRPr>
          </a:p>
          <a:p>
            <a:pPr marL="342900" lvl="0" indent="-342900">
              <a:lnSpc>
                <a:spcPts val="195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kern="0" dirty="0" smtClean="0">
                <a:latin typeface="Consolas" panose="020B0609020204030204" pitchFamily="49" charset="0"/>
                <a:cs typeface="Arial" panose="020B0604020202090204" pitchFamily="34" charset="0"/>
              </a:rPr>
              <a:t>poly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: the effective learning rate follows a polynomial decay, to be  zero by the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90204" pitchFamily="34" charset="0"/>
              </a:rPr>
              <a:t>max_iter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. return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90204" pitchFamily="34" charset="0"/>
              </a:rPr>
              <a:t>base_lr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 (1 -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90204" pitchFamily="34" charset="0"/>
              </a:rPr>
              <a:t>iter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/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90204" pitchFamily="34" charset="0"/>
              </a:rPr>
              <a:t>max_iter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) ^ (power)  </a:t>
            </a:r>
            <a:endParaRPr lang="zh-CN" altLang="zh-CN" sz="2400" kern="100" dirty="0">
              <a:latin typeface="Consolas" panose="020B0609020204030204" pitchFamily="49" charset="0"/>
              <a:cs typeface="Arial" panose="020B0604020202090204" pitchFamily="34" charset="0"/>
            </a:endParaRPr>
          </a:p>
          <a:p>
            <a:pPr marL="342900" lvl="0" indent="-342900">
              <a:lnSpc>
                <a:spcPts val="195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kern="0" dirty="0" smtClean="0">
                <a:latin typeface="Consolas" panose="020B0609020204030204" pitchFamily="49" charset="0"/>
                <a:cs typeface="Arial" panose="020B0604020202090204" pitchFamily="34" charset="0"/>
              </a:rPr>
              <a:t>sigmoid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: the effective learning rate follows a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90204" pitchFamily="34" charset="0"/>
              </a:rPr>
              <a:t>sigmod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 decay  return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90204" pitchFamily="34" charset="0"/>
              </a:rPr>
              <a:t>base_lr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 ( 1/(1 +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90204" pitchFamily="34" charset="0"/>
              </a:rPr>
              <a:t>exp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(-gamma * (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90204" pitchFamily="34" charset="0"/>
              </a:rPr>
              <a:t>iter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 -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90204" pitchFamily="34" charset="0"/>
              </a:rPr>
              <a:t>stepsize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))))  </a:t>
            </a:r>
            <a:endParaRPr lang="zh-CN" altLang="zh-CN" sz="2400" kern="100" dirty="0">
              <a:latin typeface="Consolas" panose="020B0609020204030204" pitchFamily="49" charset="0"/>
              <a:cs typeface="Arial" panose="020B0604020202090204" pitchFamily="34" charset="0"/>
            </a:endParaRPr>
          </a:p>
          <a:p>
            <a:pPr marL="228600" indent="228600">
              <a:lnSpc>
                <a:spcPts val="1950"/>
              </a:lnSpc>
            </a:pP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where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90204" pitchFamily="34" charset="0"/>
              </a:rPr>
              <a:t>base_lr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,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90204" pitchFamily="34" charset="0"/>
              </a:rPr>
              <a:t>max_iter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, gamma, step,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90204" pitchFamily="34" charset="0"/>
              </a:rPr>
              <a:t>stepvalue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 and power are defined  </a:t>
            </a:r>
            <a:r>
              <a:rPr lang="en-US" altLang="zh-CN" kern="0" dirty="0" smtClean="0">
                <a:latin typeface="Consolas" panose="020B0609020204030204" pitchFamily="49" charset="0"/>
                <a:cs typeface="Arial" panose="020B0604020202090204" pitchFamily="34" charset="0"/>
              </a:rPr>
              <a:t>in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 the solver parameter protocol buffer, and </a:t>
            </a:r>
            <a:r>
              <a:rPr lang="en-US" altLang="zh-CN" kern="0" dirty="0" err="1">
                <a:latin typeface="Consolas" panose="020B0609020204030204" pitchFamily="49" charset="0"/>
                <a:cs typeface="Arial" panose="020B0604020202090204" pitchFamily="34" charset="0"/>
              </a:rPr>
              <a:t>iter</a:t>
            </a:r>
            <a:r>
              <a:rPr lang="en-US" altLang="zh-CN" kern="0" dirty="0">
                <a:latin typeface="Consolas" panose="020B0609020204030204" pitchFamily="49" charset="0"/>
                <a:cs typeface="Arial" panose="020B0604020202090204" pitchFamily="34" charset="0"/>
              </a:rPr>
              <a:t> is the current iteration. 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实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现</a:t>
            </a:r>
            <a:r>
              <a:rPr lang="en-US" altLang="zh-CN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395536" y="1229288"/>
            <a:ext cx="2748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5.lenet_train_test.prototxt</a:t>
            </a:r>
            <a:endParaRPr lang="zh-CN" altLang="zh-CN" dirty="0"/>
          </a:p>
        </p:txBody>
      </p:sp>
      <p:sp>
        <p:nvSpPr>
          <p:cNvPr id="5" name="Rectangle 4"/>
          <p:cNvSpPr/>
          <p:nvPr/>
        </p:nvSpPr>
        <p:spPr>
          <a:xfrm>
            <a:off x="752486" y="1632426"/>
            <a:ext cx="203448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dirty="0"/>
              <a:t>layer {</a:t>
            </a:r>
            <a:endParaRPr lang="zh-CN" altLang="zh-CN" sz="1400" dirty="0"/>
          </a:p>
          <a:p>
            <a:pPr lvl="0"/>
            <a:r>
              <a:rPr lang="en-US" altLang="zh-CN" sz="1400" dirty="0"/>
              <a:t>  name: "conv1"</a:t>
            </a:r>
            <a:endParaRPr lang="zh-CN" altLang="zh-CN" sz="1400" dirty="0"/>
          </a:p>
          <a:p>
            <a:pPr lvl="0"/>
            <a:r>
              <a:rPr lang="en-US" altLang="zh-CN" sz="1400" dirty="0"/>
              <a:t>  type: "Convolution"</a:t>
            </a:r>
            <a:endParaRPr lang="zh-CN" altLang="zh-CN" sz="1400" dirty="0"/>
          </a:p>
          <a:p>
            <a:pPr lvl="0"/>
            <a:r>
              <a:rPr lang="en-US" altLang="zh-CN" sz="1400" dirty="0"/>
              <a:t>  bottom: "data"</a:t>
            </a:r>
            <a:endParaRPr lang="zh-CN" altLang="zh-CN" sz="1400" dirty="0"/>
          </a:p>
          <a:p>
            <a:pPr lvl="0"/>
            <a:r>
              <a:rPr lang="en-US" altLang="zh-CN" sz="1400" dirty="0"/>
              <a:t>  top: "</a:t>
            </a:r>
            <a:r>
              <a:rPr lang="en-US" altLang="zh-CN" sz="1400" dirty="0" smtClean="0"/>
              <a:t>conv1“</a:t>
            </a:r>
            <a:endParaRPr lang="en-US" altLang="zh-CN" sz="1400" dirty="0" smtClean="0"/>
          </a:p>
          <a:p>
            <a:pPr lvl="0"/>
            <a:r>
              <a:rPr lang="en-US" altLang="zh-CN" sz="1400" dirty="0"/>
              <a:t> </a:t>
            </a:r>
            <a:r>
              <a:rPr lang="en-US" altLang="zh-CN" sz="1400" dirty="0" err="1"/>
              <a:t>param</a:t>
            </a:r>
            <a:r>
              <a:rPr lang="en-US" altLang="zh-CN" sz="1400" dirty="0"/>
              <a:t> {</a:t>
            </a:r>
            <a:endParaRPr lang="zh-CN" altLang="zh-CN" sz="1400" dirty="0"/>
          </a:p>
          <a:p>
            <a:pPr lvl="0"/>
            <a:r>
              <a:rPr lang="en-US" altLang="zh-CN" sz="1400" dirty="0"/>
              <a:t>    </a:t>
            </a:r>
            <a:r>
              <a:rPr lang="en-US" altLang="zh-CN" sz="1400" dirty="0" err="1"/>
              <a:t>lr_mult</a:t>
            </a:r>
            <a:r>
              <a:rPr lang="en-US" altLang="zh-CN" sz="1400" dirty="0"/>
              <a:t>: </a:t>
            </a:r>
            <a:r>
              <a:rPr lang="en-US" altLang="zh-CN" sz="1400" dirty="0" smtClean="0"/>
              <a:t>1</a:t>
            </a:r>
            <a:endParaRPr lang="zh-CN" altLang="zh-CN" sz="1400" dirty="0"/>
          </a:p>
          <a:p>
            <a:pPr lvl="0"/>
            <a:r>
              <a:rPr lang="en-US" altLang="zh-CN" sz="1400" dirty="0"/>
              <a:t>  }</a:t>
            </a:r>
            <a:endParaRPr lang="zh-CN" altLang="zh-CN" sz="1400" dirty="0"/>
          </a:p>
          <a:p>
            <a:pPr lvl="0"/>
            <a:r>
              <a:rPr lang="en-US" altLang="zh-CN" sz="1400" dirty="0" smtClean="0"/>
              <a:t>  </a:t>
            </a:r>
            <a:r>
              <a:rPr lang="en-US" altLang="zh-CN" sz="1400" dirty="0" err="1" smtClean="0"/>
              <a:t>param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{</a:t>
            </a:r>
            <a:endParaRPr lang="zh-CN" altLang="zh-CN" sz="1400" dirty="0"/>
          </a:p>
          <a:p>
            <a:pPr lvl="0"/>
            <a:r>
              <a:rPr lang="en-US" altLang="zh-CN" sz="1400" dirty="0"/>
              <a:t>    </a:t>
            </a:r>
            <a:r>
              <a:rPr lang="en-US" altLang="zh-CN" sz="1400" dirty="0" err="1"/>
              <a:t>lr_mult</a:t>
            </a:r>
            <a:r>
              <a:rPr lang="en-US" altLang="zh-CN" sz="1400" dirty="0"/>
              <a:t>: 2</a:t>
            </a:r>
            <a:endParaRPr lang="zh-CN" altLang="zh-CN" sz="1400" dirty="0"/>
          </a:p>
          <a:p>
            <a:pPr lvl="0"/>
            <a:r>
              <a:rPr lang="en-US" altLang="zh-CN" sz="1400" dirty="0"/>
              <a:t>  }</a:t>
            </a:r>
            <a:endParaRPr lang="zh-CN" altLang="zh-CN" sz="1400" dirty="0"/>
          </a:p>
          <a:p>
            <a:pPr lvl="0"/>
            <a:r>
              <a:rPr lang="en-US" altLang="zh-CN" sz="1400" dirty="0"/>
              <a:t>  </a:t>
            </a:r>
            <a:r>
              <a:rPr lang="en-US" altLang="zh-CN" sz="1400" dirty="0" err="1"/>
              <a:t>convolution_param</a:t>
            </a:r>
            <a:r>
              <a:rPr lang="en-US" altLang="zh-CN" sz="1400" dirty="0"/>
              <a:t> {</a:t>
            </a:r>
            <a:endParaRPr lang="zh-CN" altLang="zh-CN" sz="1400" dirty="0"/>
          </a:p>
          <a:p>
            <a:pPr lvl="0"/>
            <a:r>
              <a:rPr lang="en-US" altLang="zh-CN" sz="1400" dirty="0"/>
              <a:t>    </a:t>
            </a:r>
            <a:r>
              <a:rPr lang="en-US" altLang="zh-CN" sz="1400" dirty="0" err="1"/>
              <a:t>num_output</a:t>
            </a:r>
            <a:r>
              <a:rPr lang="en-US" altLang="zh-CN" sz="1400" dirty="0"/>
              <a:t>: 6</a:t>
            </a:r>
            <a:endParaRPr lang="zh-CN" altLang="zh-CN" sz="1400" dirty="0"/>
          </a:p>
          <a:p>
            <a:pPr lvl="0"/>
            <a:r>
              <a:rPr lang="en-US" altLang="zh-CN" sz="1400" dirty="0"/>
              <a:t>    </a:t>
            </a:r>
            <a:r>
              <a:rPr lang="en-US" altLang="zh-CN" sz="1400" dirty="0" err="1"/>
              <a:t>kernel_size</a:t>
            </a:r>
            <a:r>
              <a:rPr lang="en-US" altLang="zh-CN" sz="1400" dirty="0"/>
              <a:t>: 5</a:t>
            </a:r>
            <a:endParaRPr lang="zh-CN" altLang="zh-CN" sz="1400" dirty="0"/>
          </a:p>
          <a:p>
            <a:pPr lvl="0"/>
            <a:r>
              <a:rPr lang="en-US" altLang="zh-CN" sz="1400" dirty="0"/>
              <a:t>    stride: 1</a:t>
            </a:r>
            <a:endParaRPr lang="zh-CN" altLang="zh-CN" sz="1400" dirty="0"/>
          </a:p>
          <a:p>
            <a:pPr lvl="0"/>
            <a:r>
              <a:rPr lang="en-US" altLang="zh-CN" sz="1400" dirty="0"/>
              <a:t>    </a:t>
            </a:r>
            <a:r>
              <a:rPr lang="en-US" altLang="zh-CN" sz="1400" dirty="0" err="1"/>
              <a:t>weight_filler</a:t>
            </a:r>
            <a:r>
              <a:rPr lang="en-US" altLang="zh-CN" sz="1400" dirty="0"/>
              <a:t> {</a:t>
            </a:r>
            <a:endParaRPr lang="zh-CN" altLang="zh-CN" sz="1400" dirty="0"/>
          </a:p>
          <a:p>
            <a:pPr lvl="0"/>
            <a:r>
              <a:rPr lang="en-US" altLang="zh-CN" sz="1400" dirty="0"/>
              <a:t>      type: "</a:t>
            </a:r>
            <a:r>
              <a:rPr lang="en-US" altLang="zh-CN" sz="1400" dirty="0" err="1"/>
              <a:t>xavier</a:t>
            </a:r>
            <a:r>
              <a:rPr lang="en-US" altLang="zh-CN" sz="1400" dirty="0"/>
              <a:t>"</a:t>
            </a:r>
            <a:endParaRPr lang="zh-CN" altLang="zh-CN" sz="1400" dirty="0"/>
          </a:p>
          <a:p>
            <a:pPr lvl="0"/>
            <a:r>
              <a:rPr lang="en-US" altLang="zh-CN" sz="1400" dirty="0"/>
              <a:t>    }</a:t>
            </a:r>
            <a:endParaRPr lang="zh-CN" altLang="zh-CN" sz="1400" dirty="0"/>
          </a:p>
          <a:p>
            <a:pPr lvl="0"/>
            <a:r>
              <a:rPr lang="en-US" altLang="zh-CN" sz="1400" dirty="0"/>
              <a:t>    </a:t>
            </a:r>
            <a:r>
              <a:rPr lang="en-US" altLang="zh-CN" sz="1400" dirty="0" err="1"/>
              <a:t>bias_filler</a:t>
            </a:r>
            <a:r>
              <a:rPr lang="en-US" altLang="zh-CN" sz="1400" dirty="0"/>
              <a:t> {</a:t>
            </a:r>
            <a:endParaRPr lang="zh-CN" altLang="zh-CN" sz="1400" dirty="0"/>
          </a:p>
          <a:p>
            <a:pPr lvl="0"/>
            <a:r>
              <a:rPr lang="en-US" altLang="zh-CN" sz="1400" dirty="0"/>
              <a:t>      type: "constant"</a:t>
            </a:r>
            <a:endParaRPr lang="zh-CN" altLang="zh-CN" sz="1400" dirty="0"/>
          </a:p>
          <a:p>
            <a:pPr lvl="0"/>
            <a:r>
              <a:rPr lang="en-US" altLang="zh-CN" sz="1400" dirty="0"/>
              <a:t>    }</a:t>
            </a:r>
            <a:endParaRPr lang="zh-CN" altLang="zh-CN" sz="1400" dirty="0"/>
          </a:p>
          <a:p>
            <a:pPr lvl="0"/>
            <a:r>
              <a:rPr lang="en-US" altLang="zh-CN" sz="1400" dirty="0"/>
              <a:t>  }</a:t>
            </a:r>
            <a:endParaRPr lang="zh-CN" altLang="zh-CN" sz="1400" dirty="0"/>
          </a:p>
          <a:p>
            <a:pPr lvl="0"/>
            <a:r>
              <a:rPr lang="en-US" altLang="zh-CN" sz="1400" dirty="0"/>
              <a:t>}</a:t>
            </a:r>
            <a:endParaRPr lang="zh-CN" altLang="zh-CN" sz="1400" dirty="0"/>
          </a:p>
        </p:txBody>
      </p:sp>
      <p:sp>
        <p:nvSpPr>
          <p:cNvPr id="4" name="Rectangle 3"/>
          <p:cNvSpPr/>
          <p:nvPr/>
        </p:nvSpPr>
        <p:spPr>
          <a:xfrm>
            <a:off x="3143917" y="1625869"/>
            <a:ext cx="244827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kern="0" dirty="0">
                <a:latin typeface="Courier New" panose="02070309020205020404" pitchFamily="49" charset="0"/>
                <a:cs typeface="Times New Roman" panose="02020503050405090304" pitchFamily="18" charset="0"/>
              </a:rPr>
              <a:t>layer {</a:t>
            </a:r>
            <a:endParaRPr lang="zh-CN" altLang="zh-CN" sz="1400" kern="100" dirty="0">
              <a:latin typeface="Calibri" panose="020F0502020204030204" pitchFamily="34" charset="0"/>
              <a:cs typeface="Times New Roman" panose="02020503050405090304" pitchFamily="18" charset="0"/>
            </a:endParaRPr>
          </a:p>
          <a:p>
            <a:pPr lvl="0"/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503050405090304" pitchFamily="18" charset="0"/>
              </a:rPr>
              <a:t> </a:t>
            </a:r>
            <a:r>
              <a:rPr lang="en-US" altLang="zh-CN" sz="1400" kern="0" dirty="0">
                <a:latin typeface="Courier New" panose="02070309020205020404" pitchFamily="49" charset="0"/>
                <a:cs typeface="Times New Roman" panose="02020503050405090304" pitchFamily="18" charset="0"/>
              </a:rPr>
              <a:t>name: "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503050405090304" pitchFamily="18" charset="0"/>
              </a:rPr>
              <a:t>pool1“</a:t>
            </a:r>
            <a:endParaRPr lang="en-US" altLang="zh-CN" sz="1400" kern="100" dirty="0" smtClean="0">
              <a:latin typeface="Calibri" panose="020F0502020204030204" pitchFamily="34" charset="0"/>
              <a:cs typeface="Times New Roman" panose="02020503050405090304" pitchFamily="18" charset="0"/>
            </a:endParaRPr>
          </a:p>
          <a:p>
            <a:pPr lvl="0"/>
            <a:r>
              <a:rPr lang="en-US" altLang="zh-CN" sz="1400" kern="100" dirty="0">
                <a:latin typeface="Calibri" panose="020F050202020403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1400" kern="100" dirty="0" smtClean="0">
                <a:latin typeface="Calibri" panose="020F0502020204030204" pitchFamily="34" charset="0"/>
                <a:cs typeface="Times New Roman" panose="02020503050405090304" pitchFamily="18" charset="0"/>
              </a:rPr>
              <a:t>  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503050405090304" pitchFamily="18" charset="0"/>
              </a:rPr>
              <a:t>type</a:t>
            </a:r>
            <a:r>
              <a:rPr lang="en-US" altLang="zh-CN" sz="1400" kern="0" dirty="0">
                <a:latin typeface="Courier New" panose="02070309020205020404" pitchFamily="49" charset="0"/>
                <a:cs typeface="Times New Roman" panose="02020503050405090304" pitchFamily="18" charset="0"/>
              </a:rPr>
              <a:t>: "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503050405090304" pitchFamily="18" charset="0"/>
              </a:rPr>
              <a:t>Pooling“</a:t>
            </a:r>
            <a:endParaRPr lang="en-US" altLang="zh-CN" sz="1400" kern="100" dirty="0" smtClean="0">
              <a:latin typeface="Calibri" panose="020F0502020204030204" pitchFamily="34" charset="0"/>
              <a:cs typeface="Times New Roman" panose="02020503050405090304" pitchFamily="18" charset="0"/>
            </a:endParaRPr>
          </a:p>
          <a:p>
            <a:pPr lvl="0"/>
            <a:r>
              <a:rPr lang="en-US" altLang="zh-CN" sz="1400" kern="100" dirty="0">
                <a:latin typeface="Calibri" panose="020F050202020403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1400" kern="100" dirty="0" smtClean="0">
                <a:latin typeface="Calibri" panose="020F0502020204030204" pitchFamily="34" charset="0"/>
                <a:cs typeface="Times New Roman" panose="02020503050405090304" pitchFamily="18" charset="0"/>
              </a:rPr>
              <a:t>  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503050405090304" pitchFamily="18" charset="0"/>
              </a:rPr>
              <a:t>bottom</a:t>
            </a:r>
            <a:r>
              <a:rPr lang="en-US" altLang="zh-CN" sz="1400" kern="0" dirty="0">
                <a:latin typeface="Courier New" panose="02070309020205020404" pitchFamily="49" charset="0"/>
                <a:cs typeface="Times New Roman" panose="02020503050405090304" pitchFamily="18" charset="0"/>
              </a:rPr>
              <a:t>: "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503050405090304" pitchFamily="18" charset="0"/>
              </a:rPr>
              <a:t>conv1“</a:t>
            </a:r>
            <a:endParaRPr lang="en-US" altLang="zh-CN" sz="1400" kern="100" dirty="0" smtClean="0">
              <a:latin typeface="Calibri" panose="020F0502020204030204" pitchFamily="34" charset="0"/>
              <a:cs typeface="Times New Roman" panose="02020503050405090304" pitchFamily="18" charset="0"/>
            </a:endParaRPr>
          </a:p>
          <a:p>
            <a:pPr lvl="0"/>
            <a:r>
              <a:rPr lang="en-US" altLang="zh-CN" sz="1400" kern="100" dirty="0">
                <a:latin typeface="Calibri" panose="020F050202020403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1400" kern="100" dirty="0" smtClean="0">
                <a:latin typeface="Calibri" panose="020F0502020204030204" pitchFamily="34" charset="0"/>
                <a:cs typeface="Times New Roman" panose="02020503050405090304" pitchFamily="18" charset="0"/>
              </a:rPr>
              <a:t>  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503050405090304" pitchFamily="18" charset="0"/>
              </a:rPr>
              <a:t>top</a:t>
            </a:r>
            <a:r>
              <a:rPr lang="en-US" altLang="zh-CN" sz="1400" kern="0" dirty="0">
                <a:latin typeface="Courier New" panose="02070309020205020404" pitchFamily="49" charset="0"/>
                <a:cs typeface="Times New Roman" panose="02020503050405090304" pitchFamily="18" charset="0"/>
              </a:rPr>
              <a:t>: "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503050405090304" pitchFamily="18" charset="0"/>
              </a:rPr>
              <a:t>pool1“</a:t>
            </a:r>
            <a:endParaRPr lang="en-US" altLang="zh-CN" sz="1400" kern="100" dirty="0" smtClean="0">
              <a:latin typeface="Calibri" panose="020F0502020204030204" pitchFamily="34" charset="0"/>
              <a:cs typeface="Times New Roman" panose="02020503050405090304" pitchFamily="18" charset="0"/>
            </a:endParaRPr>
          </a:p>
          <a:p>
            <a:pPr lvl="0"/>
            <a:r>
              <a:rPr lang="en-US" altLang="zh-CN" sz="1400" kern="100" dirty="0">
                <a:latin typeface="Calibri" panose="020F050202020403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1400" kern="100" dirty="0" smtClean="0">
                <a:latin typeface="Calibri" panose="020F0502020204030204" pitchFamily="34" charset="0"/>
                <a:cs typeface="Times New Roman" panose="02020503050405090304" pitchFamily="18" charset="0"/>
              </a:rPr>
              <a:t>  </a:t>
            </a:r>
            <a:r>
              <a:rPr lang="en-US" altLang="zh-CN" sz="1400" kern="0" dirty="0" err="1" smtClean="0">
                <a:latin typeface="Courier New" panose="02070309020205020404" pitchFamily="49" charset="0"/>
                <a:cs typeface="Times New Roman" panose="02020503050405090304" pitchFamily="18" charset="0"/>
              </a:rPr>
              <a:t>pooling_param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503050405090304" pitchFamily="18" charset="0"/>
              </a:rPr>
              <a:t> {</a:t>
            </a:r>
            <a:endParaRPr lang="en-US" altLang="zh-CN" sz="1400" kern="100" dirty="0" smtClean="0">
              <a:latin typeface="Calibri" panose="020F0502020204030204" pitchFamily="34" charset="0"/>
              <a:cs typeface="Times New Roman" panose="02020503050405090304" pitchFamily="18" charset="0"/>
            </a:endParaRPr>
          </a:p>
          <a:p>
            <a:pPr lvl="0"/>
            <a:r>
              <a:rPr lang="en-US" altLang="zh-CN" sz="1400" kern="100" dirty="0">
                <a:latin typeface="Calibri" panose="020F050202020403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1400" kern="100" dirty="0" smtClean="0">
                <a:latin typeface="Calibri" panose="020F0502020204030204" pitchFamily="34" charset="0"/>
                <a:cs typeface="Times New Roman" panose="02020503050405090304" pitchFamily="18" charset="0"/>
              </a:rPr>
              <a:t>  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503050405090304" pitchFamily="18" charset="0"/>
              </a:rPr>
              <a:t>pool</a:t>
            </a:r>
            <a:r>
              <a:rPr lang="en-US" altLang="zh-CN" sz="1400" kern="0" dirty="0">
                <a:latin typeface="Courier New" panose="02070309020205020404" pitchFamily="49" charset="0"/>
                <a:cs typeface="Times New Roman" panose="02020503050405090304" pitchFamily="18" charset="0"/>
              </a:rPr>
              <a:t>: 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503050405090304" pitchFamily="18" charset="0"/>
              </a:rPr>
              <a:t>MAX</a:t>
            </a:r>
            <a:endParaRPr lang="en-US" altLang="zh-CN" sz="1400" kern="100" dirty="0" smtClean="0">
              <a:latin typeface="Calibri" panose="020F0502020204030204" pitchFamily="34" charset="0"/>
              <a:cs typeface="Times New Roman" panose="02020503050405090304" pitchFamily="18" charset="0"/>
            </a:endParaRPr>
          </a:p>
          <a:p>
            <a:pPr lvl="0"/>
            <a:r>
              <a:rPr lang="en-US" altLang="zh-CN" sz="1400" kern="100" dirty="0">
                <a:latin typeface="Calibri" panose="020F050202020403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1400" kern="100" dirty="0" smtClean="0">
                <a:latin typeface="Calibri" panose="020F0502020204030204" pitchFamily="34" charset="0"/>
                <a:cs typeface="Times New Roman" panose="02020503050405090304" pitchFamily="18" charset="0"/>
              </a:rPr>
              <a:t>  </a:t>
            </a:r>
            <a:r>
              <a:rPr lang="en-US" altLang="zh-CN" sz="1400" kern="0" dirty="0" err="1" smtClean="0">
                <a:latin typeface="Courier New" panose="02070309020205020404" pitchFamily="49" charset="0"/>
                <a:cs typeface="Times New Roman" panose="02020503050405090304" pitchFamily="18" charset="0"/>
              </a:rPr>
              <a:t>kernel_size</a:t>
            </a:r>
            <a:r>
              <a:rPr lang="en-US" altLang="zh-CN" sz="1400" kern="0" dirty="0">
                <a:latin typeface="Courier New" panose="02070309020205020404" pitchFamily="49" charset="0"/>
                <a:cs typeface="Times New Roman" panose="02020503050405090304" pitchFamily="18" charset="0"/>
              </a:rPr>
              <a:t>: 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503050405090304" pitchFamily="18" charset="0"/>
              </a:rPr>
              <a:t>2</a:t>
            </a:r>
            <a:endParaRPr lang="en-US" altLang="zh-CN" sz="1400" kern="100" dirty="0" smtClean="0">
              <a:latin typeface="Calibri" panose="020F0502020204030204" pitchFamily="34" charset="0"/>
              <a:cs typeface="Times New Roman" panose="02020503050405090304" pitchFamily="18" charset="0"/>
            </a:endParaRPr>
          </a:p>
          <a:p>
            <a:pPr lvl="0"/>
            <a:r>
              <a:rPr lang="en-US" altLang="zh-CN" sz="1400" kern="100" dirty="0">
                <a:latin typeface="Calibri" panose="020F050202020403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1400" kern="100" dirty="0" smtClean="0">
                <a:latin typeface="Calibri" panose="020F0502020204030204" pitchFamily="34" charset="0"/>
                <a:cs typeface="Times New Roman" panose="02020503050405090304" pitchFamily="18" charset="0"/>
              </a:rPr>
              <a:t>  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503050405090304" pitchFamily="18" charset="0"/>
              </a:rPr>
              <a:t>stride</a:t>
            </a:r>
            <a:r>
              <a:rPr lang="en-US" altLang="zh-CN" sz="1400" kern="0" dirty="0">
                <a:latin typeface="Courier New" panose="02070309020205020404" pitchFamily="49" charset="0"/>
                <a:cs typeface="Times New Roman" panose="02020503050405090304" pitchFamily="18" charset="0"/>
              </a:rPr>
              <a:t>: 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503050405090304" pitchFamily="18" charset="0"/>
              </a:rPr>
              <a:t>2</a:t>
            </a:r>
            <a:endParaRPr lang="en-US" altLang="zh-CN" sz="1400" kern="100" dirty="0" smtClean="0">
              <a:latin typeface="Calibri" panose="020F0502020204030204" pitchFamily="34" charset="0"/>
              <a:cs typeface="Times New Roman" panose="02020503050405090304" pitchFamily="18" charset="0"/>
            </a:endParaRPr>
          </a:p>
          <a:p>
            <a:pPr lvl="0"/>
            <a:r>
              <a:rPr lang="en-US" altLang="zh-CN" sz="1400" kern="100" dirty="0">
                <a:latin typeface="Calibri" panose="020F0502020204030204" pitchFamily="34" charset="0"/>
                <a:cs typeface="Times New Roman" panose="02020503050405090304" pitchFamily="18" charset="0"/>
              </a:rPr>
              <a:t> </a:t>
            </a:r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503050405090304" pitchFamily="18" charset="0"/>
              </a:rPr>
              <a:t>}</a:t>
            </a:r>
            <a:endParaRPr lang="en-US" altLang="zh-CN" sz="1400" kern="100" dirty="0" smtClean="0">
              <a:latin typeface="Calibri" panose="020F0502020204030204" pitchFamily="34" charset="0"/>
              <a:cs typeface="Times New Roman" panose="02020503050405090304" pitchFamily="18" charset="0"/>
            </a:endParaRPr>
          </a:p>
          <a:p>
            <a:pPr lvl="0"/>
            <a:r>
              <a:rPr lang="en-US" altLang="zh-CN" sz="1400" kern="0" dirty="0" smtClean="0">
                <a:latin typeface="Courier New" panose="02070309020205020404" pitchFamily="49" charset="0"/>
                <a:cs typeface="Times New Roman" panose="02020503050405090304" pitchFamily="18" charset="0"/>
              </a:rPr>
              <a:t>}</a:t>
            </a:r>
            <a:endParaRPr lang="zh-CN" altLang="zh-CN" sz="1400" kern="100" dirty="0">
              <a:latin typeface="Calibri" panose="020F0502020204030204" pitchFamily="34" charset="0"/>
              <a:cs typeface="Times New Roman" panose="0202050305040509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005064"/>
            <a:ext cx="6588224" cy="25922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573015" y="1602726"/>
            <a:ext cx="31104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400" kern="0" dirty="0">
                <a:latin typeface="Courier New" panose="02070309020205020404" pitchFamily="49" charset="0"/>
                <a:cs typeface="Times New Roman" panose="02020503050405090304" pitchFamily="18" charset="0"/>
              </a:rPr>
              <a:t>layer {</a:t>
            </a:r>
            <a:endParaRPr lang="zh-CN" altLang="zh-CN" sz="1400" kern="100" dirty="0">
              <a:latin typeface="Calibri" panose="020F0502020204030204" pitchFamily="34" charset="0"/>
              <a:cs typeface="Times New Roman" panose="02020503050405090304" pitchFamily="18" charset="0"/>
            </a:endParaRPr>
          </a:p>
          <a:p>
            <a:pPr lvl="0"/>
            <a:r>
              <a:rPr lang="en-US" altLang="zh-CN" sz="1400" kern="0" dirty="0">
                <a:latin typeface="Courier New" panose="02070309020205020404" pitchFamily="49" charset="0"/>
                <a:cs typeface="Times New Roman" panose="02020503050405090304" pitchFamily="18" charset="0"/>
              </a:rPr>
              <a:t>  name: "loss"</a:t>
            </a:r>
            <a:endParaRPr lang="zh-CN" altLang="zh-CN" sz="1400" kern="100" dirty="0">
              <a:latin typeface="Calibri" panose="020F0502020204030204" pitchFamily="34" charset="0"/>
              <a:cs typeface="Times New Roman" panose="02020503050405090304" pitchFamily="18" charset="0"/>
            </a:endParaRPr>
          </a:p>
          <a:p>
            <a:pPr lvl="0"/>
            <a:r>
              <a:rPr lang="en-US" altLang="zh-CN" sz="1400" kern="0" dirty="0">
                <a:latin typeface="Courier New" panose="02070309020205020404" pitchFamily="49" charset="0"/>
                <a:cs typeface="Times New Roman" panose="02020503050405090304" pitchFamily="18" charset="0"/>
              </a:rPr>
              <a:t>  type: "</a:t>
            </a:r>
            <a:r>
              <a:rPr lang="en-US" altLang="zh-CN" sz="1400" kern="0" dirty="0" err="1">
                <a:latin typeface="Courier New" panose="02070309020205020404" pitchFamily="49" charset="0"/>
                <a:cs typeface="Times New Roman" panose="02020503050405090304" pitchFamily="18" charset="0"/>
              </a:rPr>
              <a:t>SoftmaxWithLoss</a:t>
            </a:r>
            <a:r>
              <a:rPr lang="en-US" altLang="zh-CN" sz="1400" kern="0" dirty="0">
                <a:latin typeface="Courier New" panose="02070309020205020404" pitchFamily="49" charset="0"/>
                <a:cs typeface="Times New Roman" panose="02020503050405090304" pitchFamily="18" charset="0"/>
              </a:rPr>
              <a:t>"</a:t>
            </a:r>
            <a:endParaRPr lang="zh-CN" altLang="zh-CN" sz="1400" kern="100" dirty="0">
              <a:latin typeface="Calibri" panose="020F0502020204030204" pitchFamily="34" charset="0"/>
              <a:cs typeface="Times New Roman" panose="02020503050405090304" pitchFamily="18" charset="0"/>
            </a:endParaRPr>
          </a:p>
          <a:p>
            <a:pPr lvl="0"/>
            <a:r>
              <a:rPr lang="en-US" altLang="zh-CN" sz="1400" kern="0" dirty="0">
                <a:latin typeface="Courier New" panose="02070309020205020404" pitchFamily="49" charset="0"/>
                <a:cs typeface="Times New Roman" panose="02020503050405090304" pitchFamily="18" charset="0"/>
              </a:rPr>
              <a:t>  bottom: "ip2"</a:t>
            </a:r>
            <a:endParaRPr lang="zh-CN" altLang="zh-CN" sz="1400" kern="100" dirty="0">
              <a:latin typeface="Calibri" panose="020F0502020204030204" pitchFamily="34" charset="0"/>
              <a:cs typeface="Times New Roman" panose="02020503050405090304" pitchFamily="18" charset="0"/>
            </a:endParaRPr>
          </a:p>
          <a:p>
            <a:pPr lvl="0"/>
            <a:r>
              <a:rPr lang="en-US" altLang="zh-CN" sz="1400" kern="0" dirty="0">
                <a:latin typeface="Courier New" panose="02070309020205020404" pitchFamily="49" charset="0"/>
                <a:cs typeface="Times New Roman" panose="02020503050405090304" pitchFamily="18" charset="0"/>
              </a:rPr>
              <a:t>  bottom: "label"</a:t>
            </a:r>
            <a:endParaRPr lang="zh-CN" altLang="zh-CN" sz="1400" kern="100" dirty="0">
              <a:latin typeface="Calibri" panose="020F0502020204030204" pitchFamily="34" charset="0"/>
              <a:cs typeface="Times New Roman" panose="02020503050405090304" pitchFamily="18" charset="0"/>
            </a:endParaRPr>
          </a:p>
          <a:p>
            <a:pPr lvl="0"/>
            <a:r>
              <a:rPr lang="en-US" altLang="zh-CN" sz="1400" kern="0" dirty="0">
                <a:latin typeface="Courier New" panose="02070309020205020404" pitchFamily="49" charset="0"/>
                <a:cs typeface="Times New Roman" panose="02020503050405090304" pitchFamily="18" charset="0"/>
              </a:rPr>
              <a:t>  top: "loss"</a:t>
            </a:r>
            <a:endParaRPr lang="zh-CN" altLang="zh-CN" sz="1400" kern="100" dirty="0">
              <a:latin typeface="Calibri" panose="020F0502020204030204" pitchFamily="34" charset="0"/>
              <a:cs typeface="Times New Roman" panose="02020503050405090304" pitchFamily="18" charset="0"/>
            </a:endParaRPr>
          </a:p>
          <a:p>
            <a:pPr lvl="0"/>
            <a:r>
              <a:rPr lang="en-US" altLang="zh-CN" sz="1400" kern="0" dirty="0">
                <a:latin typeface="Courier New" panose="02070309020205020404" pitchFamily="49" charset="0"/>
                <a:cs typeface="Times New Roman" panose="02020503050405090304" pitchFamily="18" charset="0"/>
              </a:rPr>
              <a:t>  include {</a:t>
            </a:r>
            <a:endParaRPr lang="zh-CN" altLang="zh-CN" sz="1400" kern="100" dirty="0">
              <a:latin typeface="Calibri" panose="020F0502020204030204" pitchFamily="34" charset="0"/>
              <a:cs typeface="Times New Roman" panose="02020503050405090304" pitchFamily="18" charset="0"/>
            </a:endParaRPr>
          </a:p>
          <a:p>
            <a:pPr lvl="0"/>
            <a:r>
              <a:rPr lang="en-US" altLang="zh-CN" sz="1400" kern="0" dirty="0">
                <a:latin typeface="Courier New" panose="02070309020205020404" pitchFamily="49" charset="0"/>
                <a:cs typeface="Times New Roman" panose="02020503050405090304" pitchFamily="18" charset="0"/>
              </a:rPr>
              <a:t>    phase: TRAIN</a:t>
            </a:r>
            <a:endParaRPr lang="zh-CN" altLang="zh-CN" sz="1400" kern="100" dirty="0">
              <a:latin typeface="Calibri" panose="020F0502020204030204" pitchFamily="34" charset="0"/>
              <a:cs typeface="Times New Roman" panose="02020503050405090304" pitchFamily="18" charset="0"/>
            </a:endParaRPr>
          </a:p>
          <a:p>
            <a:pPr lvl="0"/>
            <a:r>
              <a:rPr lang="en-US" altLang="zh-CN" sz="1400" kern="0" dirty="0">
                <a:latin typeface="Courier New" panose="02070309020205020404" pitchFamily="49" charset="0"/>
                <a:cs typeface="Times New Roman" panose="02020503050405090304" pitchFamily="18" charset="0"/>
              </a:rPr>
              <a:t>  }</a:t>
            </a:r>
            <a:endParaRPr lang="zh-CN" altLang="zh-CN" sz="1400" kern="100" dirty="0">
              <a:latin typeface="Calibri" panose="020F0502020204030204" pitchFamily="34" charset="0"/>
              <a:cs typeface="Times New Roman" panose="02020503050405090304" pitchFamily="18" charset="0"/>
            </a:endParaRPr>
          </a:p>
          <a:p>
            <a:pPr lvl="0"/>
            <a:r>
              <a:rPr lang="en-US" altLang="zh-CN" sz="1400" kern="0" dirty="0">
                <a:latin typeface="Courier New" panose="02070309020205020404" pitchFamily="49" charset="0"/>
                <a:cs typeface="Times New Roman" panose="02020503050405090304" pitchFamily="18" charset="0"/>
              </a:rPr>
              <a:t>}</a:t>
            </a:r>
            <a:endParaRPr lang="zh-CN" altLang="zh-CN" sz="1400" kern="100" dirty="0">
              <a:latin typeface="Calibri" panose="020F0502020204030204" pitchFamily="34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实</a:t>
            </a: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现</a:t>
            </a:r>
            <a:r>
              <a:rPr lang="en-US" altLang="zh-CN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LENET-5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233264" y="1772816"/>
            <a:ext cx="89107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6.test_lenet.sh</a:t>
            </a:r>
            <a:endParaRPr lang="zh-CN" altLang="zh-CN" dirty="0"/>
          </a:p>
          <a:p>
            <a:r>
              <a:rPr lang="en-US" altLang="zh-CN" dirty="0"/>
              <a:t>#!/</a:t>
            </a:r>
            <a:r>
              <a:rPr lang="en-US" altLang="zh-CN" dirty="0" err="1"/>
              <a:t>usr</a:t>
            </a:r>
            <a:r>
              <a:rPr lang="en-US" altLang="zh-CN" dirty="0"/>
              <a:t>/bin/</a:t>
            </a:r>
            <a:r>
              <a:rPr lang="en-US" altLang="zh-CN" dirty="0" err="1"/>
              <a:t>env</a:t>
            </a:r>
            <a:r>
              <a:rPr lang="en-US" altLang="zh-CN" dirty="0"/>
              <a:t> </a:t>
            </a:r>
            <a:r>
              <a:rPr lang="en-US" altLang="zh-CN" dirty="0" err="1"/>
              <a:t>sh</a:t>
            </a:r>
            <a:endParaRPr lang="zh-CN" altLang="zh-CN" dirty="0"/>
          </a:p>
          <a:p>
            <a:r>
              <a:rPr lang="en-US" altLang="zh-CN" dirty="0"/>
              <a:t>set -e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BUILD=/home/</a:t>
            </a:r>
            <a:r>
              <a:rPr lang="en-US" altLang="zh-CN" dirty="0" err="1"/>
              <a:t>hhj</a:t>
            </a:r>
            <a:r>
              <a:rPr lang="en-US" altLang="zh-CN" dirty="0"/>
              <a:t>/</a:t>
            </a:r>
            <a:r>
              <a:rPr lang="en-US" altLang="zh-CN" dirty="0" err="1"/>
              <a:t>caffe</a:t>
            </a:r>
            <a:r>
              <a:rPr lang="en-US" altLang="zh-CN" dirty="0"/>
              <a:t>-master/build/tools</a:t>
            </a:r>
            <a:endParaRPr lang="zh-CN" altLang="zh-CN" dirty="0"/>
          </a:p>
          <a:p>
            <a:r>
              <a:rPr lang="en-US" altLang="zh-CN" dirty="0"/>
              <a:t>DATA=/home/</a:t>
            </a:r>
            <a:r>
              <a:rPr lang="en-US" altLang="zh-CN" dirty="0" err="1"/>
              <a:t>hhj</a:t>
            </a:r>
            <a:r>
              <a:rPr lang="en-US" altLang="zh-CN" dirty="0"/>
              <a:t>/</a:t>
            </a:r>
            <a:r>
              <a:rPr lang="en-US" altLang="zh-CN" dirty="0" err="1"/>
              <a:t>caffe</a:t>
            </a:r>
            <a:r>
              <a:rPr lang="en-US" altLang="zh-CN" dirty="0"/>
              <a:t>-master/examples/</a:t>
            </a:r>
            <a:r>
              <a:rPr lang="en-US" altLang="zh-CN" dirty="0" err="1"/>
              <a:t>mnist</a:t>
            </a:r>
            <a:endParaRPr lang="zh-CN" altLang="zh-CN" dirty="0"/>
          </a:p>
          <a:p>
            <a:r>
              <a:rPr lang="en-US" altLang="zh-CN" dirty="0"/>
              <a:t>$BUILD/</a:t>
            </a:r>
            <a:r>
              <a:rPr lang="en-US" altLang="zh-CN" dirty="0" err="1"/>
              <a:t>caffe</a:t>
            </a:r>
            <a:r>
              <a:rPr lang="en-US" altLang="zh-CN" dirty="0"/>
              <a:t> test -model $DATA/</a:t>
            </a:r>
            <a:r>
              <a:rPr lang="en-US" altLang="zh-CN" dirty="0" err="1"/>
              <a:t>lenet_train_test.prototxt</a:t>
            </a:r>
            <a:r>
              <a:rPr lang="en-US" altLang="zh-CN" dirty="0"/>
              <a:t> -weights $DATA/lenet_iter_10000.caffemodel -iterations 100 $@</a:t>
            </a: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 smtClean="0">
                <a:solidFill>
                  <a:prstClr val="black"/>
                </a:solidFill>
              </a:rPr>
            </a:fld>
            <a:r>
              <a:rPr lang="zh-CN" altLang="en-US" smtClean="0">
                <a:solidFill>
                  <a:prstClr val="black"/>
                </a:solidFill>
              </a:rPr>
              <a:t>页</a:t>
            </a:r>
            <a:r>
              <a:rPr lang="en-US" altLang="zh-CN" smtClean="0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3528" y="1268760"/>
            <a:ext cx="756084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90204" pitchFamily="34" charset="0"/>
              <a:buAutoNum type="arabicPeriod"/>
            </a:pPr>
            <a:r>
              <a:rPr lang="en-US" altLang="zh-CN" dirty="0" err="1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Caffe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的优点</a:t>
            </a:r>
            <a:endParaRPr lang="en-US" altLang="zh-CN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非常适合卷积神经网络做图像识别</a:t>
            </a:r>
            <a:endParaRPr lang="en-US" altLang="zh-CN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预训练的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model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比较多</a:t>
            </a:r>
            <a:endParaRPr lang="en-US" altLang="zh-CN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代码量少</a:t>
            </a:r>
            <a:endParaRPr lang="en-US" altLang="zh-CN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封装比较少，源程序容易看懂，容易修改</a:t>
            </a:r>
            <a:endParaRPr lang="en-US" altLang="zh-CN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训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练好的参数容易导出到其他程序文件 （如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C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语言）</a:t>
            </a:r>
            <a:endParaRPr lang="en-US" altLang="zh-CN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适合工业应用</a:t>
            </a:r>
            <a:endParaRPr lang="en-US" altLang="zh-CN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r>
              <a:rPr lang="en-US" altLang="zh-CN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2. </a:t>
            </a:r>
            <a:r>
              <a:rPr lang="en-US" altLang="zh-CN" dirty="0" err="1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Caffe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的缺点</a:t>
            </a:r>
            <a:endParaRPr lang="en-US" altLang="zh-CN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由于是专门为卷积神经网络开发的，结构不灵活，难以进行其他应用。</a:t>
            </a:r>
            <a:endParaRPr lang="en-US" altLang="zh-CN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代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码写法比较僵化，每一层都要写。</a:t>
            </a:r>
            <a:endParaRPr lang="en-US" altLang="zh-CN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除非修改源码，否则不能完全调节所有细节。</a:t>
            </a:r>
            <a:endParaRPr lang="en-US" altLang="zh-CN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r>
              <a:rPr lang="en-US" altLang="zh-CN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CAFFE2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，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2017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年</a:t>
            </a:r>
            <a:r>
              <a:rPr lang="en-US" altLang="zh-CN" dirty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4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月发布，在代码灵活性上做了一些工作。</a:t>
            </a:r>
            <a:endParaRPr lang="en-US" altLang="zh-CN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6" name="标题 1"/>
          <p:cNvSpPr txBox="1"/>
          <p:nvPr/>
        </p:nvSpPr>
        <p:spPr bwMode="auto">
          <a:xfrm>
            <a:off x="107504" y="130175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实现</a:t>
            </a: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ALEXNET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CAFFE</a:t>
            </a: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实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现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ALEXNET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2" y="1249376"/>
            <a:ext cx="4330853" cy="4411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235403"/>
            <a:ext cx="4502350" cy="4439818"/>
          </a:xfrm>
          <a:prstGeom prst="rect">
            <a:avLst/>
          </a:prstGeom>
        </p:spPr>
      </p:pic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1367644" y="5661248"/>
            <a:ext cx="17281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训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练数据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5580112" y="5686440"/>
            <a:ext cx="17281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</a:rPr>
              <a:t>测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</a:rPr>
              <a:t>试数据</a:t>
            </a:r>
            <a:endParaRPr lang="en-US" altLang="zh-CN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CAFFE</a:t>
            </a: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实现</a:t>
            </a:r>
            <a:r>
              <a:rPr lang="en-US" altLang="zh-CN" sz="4400" b="1" dirty="0">
                <a:solidFill>
                  <a:prstClr val="white"/>
                </a:solidFill>
                <a:latin typeface="Arial" panose="020B0604020202090204" pitchFamily="34" charset="0"/>
              </a:rPr>
              <a:t>ALEXNET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1" name="图片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496022" y="1259877"/>
            <a:ext cx="5976664" cy="25285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89539"/>
            <a:ext cx="1728192" cy="56693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234" y="3645024"/>
            <a:ext cx="4044702" cy="30378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数据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库</a:t>
            </a: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介绍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467544" y="1302326"/>
            <a:ext cx="820891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ImageNet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: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（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Fei-</a:t>
            </a:r>
            <a:r>
              <a:rPr kumimoji="0" lang="en-US" altLang="zh-CN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fei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 Li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等 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2007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年创造）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（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1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）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1000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类，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100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多万张（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2009</a:t>
            </a: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2" charset="-122"/>
                <a:ea typeface="黑体" pitchFamily="2" charset="-122"/>
              </a:rPr>
              <a:t>年的规模）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）图片大小：正常图片大小，像素几百*几百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）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WORDNET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结构，拥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有多个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Node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（节点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）。一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个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node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（目前）含有至少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500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个对应物体的可供训练的图片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/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图像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。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4451" y="3261886"/>
            <a:ext cx="4995097" cy="3387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CAFFE</a:t>
            </a: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实现</a:t>
            </a:r>
            <a:r>
              <a:rPr lang="en-US" altLang="zh-CN" sz="4400" b="1" dirty="0">
                <a:solidFill>
                  <a:prstClr val="white"/>
                </a:solidFill>
                <a:latin typeface="Arial" panose="020B0604020202090204" pitchFamily="34" charset="0"/>
              </a:rPr>
              <a:t>ALEXNET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1" name="图片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411760" y="1307886"/>
            <a:ext cx="5976664" cy="25285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90435"/>
            <a:ext cx="1440160" cy="57675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533" y="3645024"/>
            <a:ext cx="4044702" cy="30378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CAFFE</a:t>
            </a: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实现</a:t>
            </a:r>
            <a:r>
              <a:rPr lang="en-US" altLang="zh-CN" sz="4400" b="1" dirty="0">
                <a:solidFill>
                  <a:prstClr val="white"/>
                </a:solidFill>
                <a:latin typeface="Arial" panose="020B0604020202090204" pitchFamily="34" charset="0"/>
              </a:rPr>
              <a:t>ALEXNET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1" name="图片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411760" y="1307886"/>
            <a:ext cx="6336704" cy="25285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533" y="3645024"/>
            <a:ext cx="4044702" cy="3037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82" y="1196752"/>
            <a:ext cx="1916164" cy="55906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CAFFE</a:t>
            </a: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实现</a:t>
            </a:r>
            <a:r>
              <a:rPr lang="en-US" altLang="zh-CN" sz="4400" b="1" dirty="0">
                <a:solidFill>
                  <a:prstClr val="white"/>
                </a:solidFill>
                <a:latin typeface="Arial" panose="020B0604020202090204" pitchFamily="34" charset="0"/>
              </a:rPr>
              <a:t>ALEXNET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1" name="图片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55776" y="1307887"/>
            <a:ext cx="6192688" cy="23371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533" y="3645024"/>
            <a:ext cx="4044702" cy="30378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307887"/>
            <a:ext cx="2609850" cy="4867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近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年来流行的网络结构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2" y="1334950"/>
            <a:ext cx="8500876" cy="43325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87824" y="5857055"/>
            <a:ext cx="3677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黑体" pitchFamily="2" charset="-122"/>
              </a:rPr>
              <a:t>各</a:t>
            </a:r>
            <a:r>
              <a:rPr lang="zh-CN" altLang="en-US" b="1" dirty="0" smtClean="0">
                <a:latin typeface="黑体" pitchFamily="2" charset="-122"/>
              </a:rPr>
              <a:t>种不同网络在</a:t>
            </a:r>
            <a:r>
              <a:rPr lang="en-US" altLang="zh-CN" b="1" dirty="0" smtClean="0">
                <a:latin typeface="黑体" pitchFamily="2" charset="-122"/>
              </a:rPr>
              <a:t>IMAGENET</a:t>
            </a:r>
            <a:r>
              <a:rPr lang="zh-CN" altLang="en-US" b="1" dirty="0" smtClean="0">
                <a:latin typeface="黑体" pitchFamily="2" charset="-122"/>
              </a:rPr>
              <a:t>上的结果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近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年来流行的网络结构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323528" y="1218142"/>
            <a:ext cx="7344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 err="1" smtClean="0"/>
              <a:t>VGGNet</a:t>
            </a:r>
            <a:r>
              <a:rPr lang="en-US" altLang="zh-CN" sz="2800" b="1" dirty="0" smtClean="0"/>
              <a:t>: </a:t>
            </a:r>
            <a:r>
              <a:rPr lang="zh-CN" altLang="en-US" sz="2800" b="1" dirty="0" smtClean="0"/>
              <a:t>（</a:t>
            </a:r>
            <a:r>
              <a:rPr lang="en-US" altLang="zh-CN" sz="2800" b="1" dirty="0" err="1" smtClean="0"/>
              <a:t>Simonyan</a:t>
            </a:r>
            <a:r>
              <a:rPr lang="en-US" altLang="zh-CN" sz="2800" b="1" dirty="0" smtClean="0"/>
              <a:t> and Zisserman, 2014</a:t>
            </a:r>
            <a:r>
              <a:rPr lang="zh-CN" altLang="en-US" sz="2800" b="1" dirty="0" smtClean="0"/>
              <a:t>）</a:t>
            </a:r>
            <a:endParaRPr lang="zh-CN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1741362"/>
            <a:ext cx="4231040" cy="5019707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13310" y="3501008"/>
            <a:ext cx="435869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1200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indent="304800"/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问题：为何要将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2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个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3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*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3</a:t>
            </a:r>
            <a:r>
              <a:rPr lang="zh-CN" altLang="en-US" sz="2400" b="1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卷积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核叠到一起？</a:t>
            </a:r>
            <a:endParaRPr lang="en-US" altLang="zh-CN" sz="2400" b="1" dirty="0" smtClean="0">
              <a:latin typeface="Calibri" panose="020F0502020204030204" pitchFamily="34" charset="0"/>
              <a:ea typeface="宋体" pitchFamily="2" charset="-122"/>
              <a:cs typeface="Times New Roman" panose="02020503050405090304" pitchFamily="18" charset="0"/>
            </a:endParaRPr>
          </a:p>
          <a:p>
            <a:pPr indent="304800"/>
            <a:endParaRPr lang="en-US" altLang="zh-CN" sz="2400" b="1" dirty="0">
              <a:latin typeface="Calibri" panose="020F0502020204030204" pitchFamily="34" charset="0"/>
              <a:ea typeface="宋体" pitchFamily="2" charset="-122"/>
              <a:cs typeface="Times New Roman" panose="02020503050405090304" pitchFamily="18" charset="0"/>
            </a:endParaRPr>
          </a:p>
          <a:p>
            <a:pPr indent="304800"/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因为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2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个叠到一起的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3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*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3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卷积核，感受野（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Receptive Field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）是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7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*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7,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大致可以替代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7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*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7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卷积核的作用。但这样做可以使参数更少 ，参数比例大致为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18:49</a:t>
            </a:r>
            <a:endParaRPr lang="zh-CN" altLang="en-US" sz="2400" b="1" dirty="0">
              <a:latin typeface="Calibri" panose="020F0502020204030204" pitchFamily="34" charset="0"/>
              <a:ea typeface="宋体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近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年来流行的网络结构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1528" y="1124744"/>
            <a:ext cx="4680124" cy="55088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75928" y="1370542"/>
            <a:ext cx="7344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 err="1" smtClean="0"/>
              <a:t>GoogLeNet</a:t>
            </a:r>
            <a:r>
              <a:rPr lang="en-US" altLang="zh-CN" sz="2800" b="1" dirty="0" smtClean="0"/>
              <a:t>: </a:t>
            </a:r>
            <a:r>
              <a:rPr lang="zh-CN" altLang="en-US" sz="2800" b="1" dirty="0" smtClean="0"/>
              <a:t>（</a:t>
            </a:r>
            <a:r>
              <a:rPr lang="en-US" altLang="zh-CN" sz="2800" b="1" dirty="0" err="1" smtClean="0"/>
              <a:t>Szegedy</a:t>
            </a:r>
            <a:r>
              <a:rPr lang="en-US" altLang="zh-CN" sz="2800" b="1" dirty="0" smtClean="0"/>
              <a:t>, 2014</a:t>
            </a:r>
            <a:r>
              <a:rPr lang="zh-CN" altLang="en-US" sz="2800" b="1" dirty="0" smtClean="0"/>
              <a:t>）</a:t>
            </a:r>
            <a:endParaRPr lang="zh-CN" altLang="zh-CN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03990" y="2139560"/>
            <a:ext cx="4087538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indent="12001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</a:defRPr>
            </a:lvl9pPr>
          </a:lstStyle>
          <a:p>
            <a:pPr indent="304800"/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（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1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）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22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层</a:t>
            </a:r>
            <a:endParaRPr lang="en-US" altLang="zh-CN" sz="2400" b="1" dirty="0" smtClean="0">
              <a:latin typeface="Calibri" panose="020F0502020204030204" pitchFamily="34" charset="0"/>
              <a:ea typeface="宋体" pitchFamily="2" charset="-122"/>
              <a:cs typeface="Times New Roman" panose="02020503050405090304" pitchFamily="18" charset="0"/>
            </a:endParaRPr>
          </a:p>
          <a:p>
            <a:pPr indent="304800"/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（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2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）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inception 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结构，用一些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1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*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1, 3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*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3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和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5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*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5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的小卷积核用固定方式组合到一起，来代替大的卷积核。达到增加感受野和减少参数的目的。</a:t>
            </a:r>
            <a:endParaRPr lang="en-US" altLang="zh-CN" sz="2400" b="1" dirty="0" smtClean="0">
              <a:latin typeface="Calibri" panose="020F0502020204030204" pitchFamily="34" charset="0"/>
              <a:ea typeface="宋体" pitchFamily="2" charset="-122"/>
              <a:cs typeface="Times New Roman" panose="02020503050405090304" pitchFamily="18" charset="0"/>
            </a:endParaRPr>
          </a:p>
          <a:p>
            <a:pPr indent="304800"/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（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3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）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500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万参数，比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ALEXNET</a:t>
            </a:r>
            <a:r>
              <a:rPr lang="zh-CN" altLang="en-US" sz="2400" b="1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小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了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12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倍。</a:t>
            </a:r>
            <a:endParaRPr lang="en-US" altLang="zh-CN" sz="2400" b="1" dirty="0" smtClean="0">
              <a:latin typeface="Calibri" panose="020F0502020204030204" pitchFamily="34" charset="0"/>
              <a:ea typeface="宋体" pitchFamily="2" charset="-122"/>
              <a:cs typeface="Times New Roman" panose="02020503050405090304" pitchFamily="18" charset="0"/>
            </a:endParaRPr>
          </a:p>
          <a:p>
            <a:pPr indent="304800"/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（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4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）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ILSVRC’14 </a:t>
            </a:r>
            <a:r>
              <a:rPr lang="zh-CN" altLang="en-US" sz="2400" b="1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测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试冠军（</a:t>
            </a:r>
            <a:r>
              <a:rPr lang="en-US" altLang="zh-CN" sz="2400" b="1" dirty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6</a:t>
            </a:r>
            <a:r>
              <a:rPr lang="en-US" altLang="zh-CN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.7% TOP 5 ERROR</a:t>
            </a:r>
            <a:r>
              <a:rPr lang="zh-CN" altLang="en-US" sz="2400" b="1" dirty="0" smtClean="0">
                <a:latin typeface="Calibri" panose="020F0502020204030204" pitchFamily="34" charset="0"/>
                <a:ea typeface="宋体" pitchFamily="2" charset="-122"/>
                <a:cs typeface="Times New Roman" panose="02020503050405090304" pitchFamily="18" charset="0"/>
              </a:rPr>
              <a:t>）</a:t>
            </a:r>
            <a:endParaRPr lang="zh-CN" altLang="en-US" sz="2400" b="1" dirty="0">
              <a:latin typeface="Calibri" panose="020F0502020204030204" pitchFamily="34" charset="0"/>
              <a:ea typeface="宋体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近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年来流行的网络结构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475928" y="1370542"/>
            <a:ext cx="7344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 err="1" smtClean="0"/>
              <a:t>GoogLeNet</a:t>
            </a:r>
            <a:r>
              <a:rPr lang="en-US" altLang="zh-CN" sz="2800" b="1" dirty="0" smtClean="0"/>
              <a:t>: </a:t>
            </a:r>
            <a:r>
              <a:rPr lang="zh-CN" altLang="en-US" sz="2800" b="1" dirty="0" smtClean="0"/>
              <a:t>（</a:t>
            </a:r>
            <a:r>
              <a:rPr lang="en-US" altLang="zh-CN" sz="2800" b="1" dirty="0" err="1" smtClean="0"/>
              <a:t>Szegedy</a:t>
            </a:r>
            <a:r>
              <a:rPr lang="en-US" altLang="zh-CN" sz="2800" b="1" dirty="0" smtClean="0"/>
              <a:t>, 2014</a:t>
            </a:r>
            <a:r>
              <a:rPr lang="zh-CN" altLang="en-US" sz="2800" b="1" dirty="0" smtClean="0"/>
              <a:t>）</a:t>
            </a:r>
            <a:endParaRPr lang="zh-CN" altLang="zh-C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001" y="2420888"/>
            <a:ext cx="4476750" cy="2114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893762"/>
            <a:ext cx="3888432" cy="26316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99592" y="4800954"/>
            <a:ext cx="3456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 smtClean="0"/>
              <a:t>最初的</a:t>
            </a:r>
            <a:r>
              <a:rPr lang="en-US" altLang="zh-CN" sz="2800" b="1" dirty="0" smtClean="0"/>
              <a:t>Inception</a:t>
            </a:r>
            <a:r>
              <a:rPr lang="zh-CN" altLang="en-US" sz="2800" b="1" dirty="0" smtClean="0"/>
              <a:t>结构</a:t>
            </a:r>
            <a:endParaRPr lang="zh-CN" altLang="zh-CN" dirty="0"/>
          </a:p>
        </p:txBody>
      </p:sp>
      <p:sp>
        <p:nvSpPr>
          <p:cNvPr id="16" name="Rectangle 15"/>
          <p:cNvSpPr/>
          <p:nvPr/>
        </p:nvSpPr>
        <p:spPr>
          <a:xfrm>
            <a:off x="5219708" y="4797982"/>
            <a:ext cx="34563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 smtClean="0"/>
              <a:t>改进的</a:t>
            </a:r>
            <a:r>
              <a:rPr lang="en-US" altLang="zh-CN" sz="2800" b="1" dirty="0" smtClean="0"/>
              <a:t>Inception</a:t>
            </a:r>
            <a:r>
              <a:rPr lang="zh-CN" altLang="en-US" sz="2800" b="1" dirty="0" smtClean="0"/>
              <a:t>结构</a:t>
            </a: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近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年来流行的网络结构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475928" y="1370542"/>
            <a:ext cx="7344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 err="1" smtClean="0"/>
              <a:t>GoogLeNet</a:t>
            </a:r>
            <a:r>
              <a:rPr lang="en-US" altLang="zh-CN" sz="2800" b="1" dirty="0" smtClean="0"/>
              <a:t>: </a:t>
            </a:r>
            <a:r>
              <a:rPr lang="zh-CN" altLang="en-US" sz="2800" b="1" dirty="0" smtClean="0"/>
              <a:t>（</a:t>
            </a:r>
            <a:r>
              <a:rPr lang="en-US" altLang="zh-CN" sz="2800" b="1" dirty="0" err="1" smtClean="0"/>
              <a:t>Szegedy</a:t>
            </a:r>
            <a:r>
              <a:rPr lang="en-US" altLang="zh-CN" sz="2800" b="1" dirty="0" smtClean="0"/>
              <a:t>, 2014</a:t>
            </a:r>
            <a:r>
              <a:rPr lang="zh-CN" altLang="en-US" sz="2800" b="1" dirty="0" smtClean="0"/>
              <a:t>）</a:t>
            </a:r>
            <a:endParaRPr lang="zh-CN" altLang="zh-CN" dirty="0"/>
          </a:p>
        </p:txBody>
      </p:sp>
      <p:sp>
        <p:nvSpPr>
          <p:cNvPr id="16" name="Rectangle 15"/>
          <p:cNvSpPr/>
          <p:nvPr/>
        </p:nvSpPr>
        <p:spPr>
          <a:xfrm>
            <a:off x="690567" y="5060761"/>
            <a:ext cx="76864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 smtClean="0"/>
              <a:t>改进的</a:t>
            </a:r>
            <a:r>
              <a:rPr lang="en-US" altLang="zh-CN" sz="2800" b="1" dirty="0" smtClean="0"/>
              <a:t>Inception</a:t>
            </a:r>
            <a:r>
              <a:rPr lang="zh-CN" altLang="en-US" sz="2800" b="1" dirty="0" smtClean="0"/>
              <a:t>结构</a:t>
            </a:r>
            <a:r>
              <a:rPr lang="zh-CN" altLang="en-US" sz="2800" b="1" dirty="0"/>
              <a:t>作</a:t>
            </a:r>
            <a:r>
              <a:rPr lang="zh-CN" altLang="en-US" sz="2800" b="1" dirty="0" smtClean="0"/>
              <a:t>为基础单元，叠加起来形成整个网络结构。</a:t>
            </a:r>
            <a:endParaRPr lang="zh-CN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55" y="2027235"/>
            <a:ext cx="9009703" cy="29258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70220" y="1772816"/>
            <a:ext cx="4873779" cy="4880440"/>
          </a:xfrm>
          <a:prstGeom prst="rect">
            <a:avLst/>
          </a:prstGeom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近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年来流行的网络结构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475928" y="1370542"/>
            <a:ext cx="7344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 err="1" smtClean="0"/>
              <a:t>ResNet</a:t>
            </a:r>
            <a:r>
              <a:rPr lang="en-US" altLang="zh-CN" sz="2800" b="1" dirty="0" smtClean="0"/>
              <a:t>: </a:t>
            </a:r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He et al, 2015</a:t>
            </a:r>
            <a:r>
              <a:rPr lang="zh-CN" altLang="en-US" sz="2800" b="1" dirty="0" smtClean="0"/>
              <a:t>）</a:t>
            </a:r>
            <a:endParaRPr lang="zh-CN" altLang="zh-CN" dirty="0"/>
          </a:p>
        </p:txBody>
      </p:sp>
      <p:sp>
        <p:nvSpPr>
          <p:cNvPr id="14" name="Rectangle 13"/>
          <p:cNvSpPr/>
          <p:nvPr/>
        </p:nvSpPr>
        <p:spPr>
          <a:xfrm>
            <a:off x="251520" y="2313726"/>
            <a:ext cx="40187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1</a:t>
            </a:r>
            <a:r>
              <a:rPr lang="zh-CN" altLang="en-US" sz="2800" b="1" dirty="0" smtClean="0"/>
              <a:t>）</a:t>
            </a:r>
            <a:r>
              <a:rPr lang="en-US" altLang="zh-CN" sz="2800" b="1" dirty="0" smtClean="0"/>
              <a:t>152</a:t>
            </a:r>
            <a:r>
              <a:rPr lang="zh-CN" altLang="en-US" sz="2800" b="1" dirty="0" smtClean="0"/>
              <a:t>层</a:t>
            </a:r>
            <a:endParaRPr lang="en-US" altLang="zh-CN" sz="2800" b="1" dirty="0" smtClean="0"/>
          </a:p>
          <a:p>
            <a:pPr lvl="0"/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2</a:t>
            </a:r>
            <a:r>
              <a:rPr lang="zh-CN" altLang="en-US" sz="2800" b="1" dirty="0" smtClean="0"/>
              <a:t>）</a:t>
            </a:r>
            <a:r>
              <a:rPr lang="en-US" altLang="zh-CN" sz="2800" b="1" dirty="0" smtClean="0"/>
              <a:t>ILSVRC’15</a:t>
            </a:r>
            <a:r>
              <a:rPr lang="zh-CN" altLang="en-US" sz="2800" b="1" dirty="0" smtClean="0"/>
              <a:t>冠军，（</a:t>
            </a:r>
            <a:r>
              <a:rPr lang="en-US" altLang="zh-CN" sz="2800" b="1" dirty="0" smtClean="0"/>
              <a:t>3.57 TOP 5 ERROR</a:t>
            </a:r>
            <a:r>
              <a:rPr lang="zh-CN" altLang="en-US" sz="2800" b="1" dirty="0" smtClean="0"/>
              <a:t>）</a:t>
            </a:r>
            <a:endParaRPr lang="en-US" altLang="zh-CN" sz="2800" b="1" dirty="0" smtClean="0"/>
          </a:p>
          <a:p>
            <a:pPr lvl="0"/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3</a:t>
            </a:r>
            <a:r>
              <a:rPr lang="zh-CN" altLang="en-US" sz="2800" b="1" dirty="0" smtClean="0"/>
              <a:t>）加入了前向输入机制，将前面层获得的特征图作为监督项输入到后面层。用这样的方法使深层网络训练能够收敛。</a:t>
            </a: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近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年来流行的网络结构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475928" y="1370542"/>
            <a:ext cx="7344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 err="1" smtClean="0"/>
              <a:t>ResNet</a:t>
            </a:r>
            <a:r>
              <a:rPr lang="en-US" altLang="zh-CN" sz="2800" b="1" dirty="0" smtClean="0"/>
              <a:t>: </a:t>
            </a:r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He et al, 2015</a:t>
            </a:r>
            <a:r>
              <a:rPr lang="zh-CN" altLang="en-US" sz="2800" b="1" dirty="0" smtClean="0"/>
              <a:t>）</a:t>
            </a:r>
            <a:endParaRPr lang="zh-CN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616" y="2060848"/>
            <a:ext cx="6492454" cy="18783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4418" y="4106295"/>
            <a:ext cx="85689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）作者首先发现了，训练一个浅层的网络，无论在训练集还是在测试集上，都比深层网络表现好，而且是在训练各个阶段持续的表现好。</a:t>
            </a:r>
            <a:endParaRPr lang="en-US" altLang="zh-CN" sz="2400" b="1" dirty="0" smtClean="0"/>
          </a:p>
          <a:p>
            <a:pPr lvl="0"/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）在这个例子中，既然</a:t>
            </a:r>
            <a:r>
              <a:rPr lang="en-US" altLang="zh-CN" sz="2400" b="1" dirty="0" smtClean="0"/>
              <a:t>20</a:t>
            </a:r>
            <a:r>
              <a:rPr lang="zh-CN" altLang="en-US" sz="2400" b="1" dirty="0" smtClean="0"/>
              <a:t>层的网络表现比</a:t>
            </a:r>
            <a:r>
              <a:rPr lang="en-US" altLang="zh-CN" sz="2400" b="1" dirty="0" smtClean="0"/>
              <a:t>56</a:t>
            </a:r>
            <a:r>
              <a:rPr lang="zh-CN" altLang="en-US" sz="2400" b="1" dirty="0" smtClean="0"/>
              <a:t>层的好，那么大不了另外</a:t>
            </a:r>
            <a:r>
              <a:rPr lang="en-US" altLang="zh-CN" sz="2400" b="1" dirty="0" smtClean="0"/>
              <a:t>36</a:t>
            </a:r>
            <a:r>
              <a:rPr lang="zh-CN" altLang="en-US" sz="2400" b="1" dirty="0" smtClean="0"/>
              <a:t>层什么事情也不做，于是产生了将浅层网络的输出直接加到后面层的想法。</a:t>
            </a:r>
            <a:endParaRPr lang="zh-CN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人工神经网络的历史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 沉寂期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513554" y="3068960"/>
            <a:ext cx="8136904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2400" dirty="0"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深度学习三剑客的坚持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2400" dirty="0"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err="1" smtClean="0">
                <a:latin typeface="黑体" pitchFamily="2" charset="-122"/>
                <a:ea typeface="黑体" pitchFamily="2" charset="-122"/>
              </a:rPr>
              <a:t>LeCun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: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“这种算法很有价值，不知为什么要放弃它。”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Hinton: “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智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能产生于人脑，所以从长远来说，人工智能应该像大脑系统一样工作。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”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2400" dirty="0"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这三人从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2003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年开始，一起组成了“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Deep learning conspiracy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”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,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悄悄开发了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10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层以上的人工神经网络。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1680" y="1221725"/>
            <a:ext cx="5780653" cy="22189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近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年来流行的网络结构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475928" y="1370542"/>
            <a:ext cx="7344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 err="1" smtClean="0"/>
              <a:t>ResNet</a:t>
            </a:r>
            <a:r>
              <a:rPr lang="en-US" altLang="zh-CN" sz="2800" b="1" dirty="0" smtClean="0"/>
              <a:t>: </a:t>
            </a:r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He et al, 2015</a:t>
            </a:r>
            <a:r>
              <a:rPr lang="zh-CN" altLang="en-US" sz="2800" b="1" dirty="0" smtClean="0"/>
              <a:t>）</a:t>
            </a:r>
            <a:endParaRPr lang="zh-CN" altLang="zh-CN" dirty="0"/>
          </a:p>
        </p:txBody>
      </p:sp>
      <p:sp>
        <p:nvSpPr>
          <p:cNvPr id="9" name="Rectangle 8"/>
          <p:cNvSpPr/>
          <p:nvPr/>
        </p:nvSpPr>
        <p:spPr>
          <a:xfrm>
            <a:off x="998348" y="5095303"/>
            <a:ext cx="72602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 smtClean="0"/>
              <a:t>将浅层的输出直接加入到后面层去，促使深层网络能够表现更好。</a:t>
            </a:r>
            <a:endParaRPr lang="zh-CN" altLang="zh-C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466" y="2060848"/>
            <a:ext cx="7991065" cy="27796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近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年来流行的网络结构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475928" y="1370542"/>
            <a:ext cx="7344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 err="1" smtClean="0"/>
              <a:t>ResNet</a:t>
            </a:r>
            <a:r>
              <a:rPr lang="en-US" altLang="zh-CN" sz="2800" b="1" dirty="0" smtClean="0"/>
              <a:t>: </a:t>
            </a:r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He et al, 2015</a:t>
            </a:r>
            <a:r>
              <a:rPr lang="zh-CN" altLang="en-US" sz="2800" b="1" dirty="0" smtClean="0"/>
              <a:t>）</a:t>
            </a:r>
            <a:endParaRPr lang="zh-CN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7294" y="1917842"/>
            <a:ext cx="5680839" cy="453678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23529" y="2497308"/>
            <a:ext cx="3600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 smtClean="0"/>
              <a:t>训练技巧：</a:t>
            </a:r>
            <a:endParaRPr lang="en-US" altLang="zh-CN" sz="2400" b="1" dirty="0" smtClean="0"/>
          </a:p>
          <a:p>
            <a:pPr lvl="0"/>
            <a:r>
              <a:rPr lang="en-US" altLang="zh-CN" sz="2400" b="1" dirty="0" smtClean="0"/>
              <a:t>-- Batch Normalization</a:t>
            </a:r>
            <a:endParaRPr lang="en-US" altLang="zh-CN" sz="2400" b="1" dirty="0" smtClean="0"/>
          </a:p>
          <a:p>
            <a:pPr lvl="0"/>
            <a:r>
              <a:rPr lang="en-US" altLang="zh-CN" sz="2400" b="1" dirty="0" smtClean="0"/>
              <a:t>-- Xavier initialization</a:t>
            </a:r>
            <a:endParaRPr lang="en-US" altLang="zh-CN" sz="2400" b="1" dirty="0" smtClean="0"/>
          </a:p>
          <a:p>
            <a:pPr lvl="0"/>
            <a:r>
              <a:rPr lang="en-US" altLang="zh-CN" sz="2400" b="1" dirty="0" smtClean="0"/>
              <a:t>-- SGD + Momentum (0.9)</a:t>
            </a:r>
            <a:endParaRPr lang="en-US" altLang="zh-CN" sz="2400" b="1" dirty="0" smtClean="0"/>
          </a:p>
          <a:p>
            <a:pPr lvl="0"/>
            <a:r>
              <a:rPr lang="en-US" altLang="zh-CN" sz="2400" b="1" dirty="0" smtClean="0"/>
              <a:t>-- Learning Rate:0.1</a:t>
            </a:r>
            <a:endParaRPr lang="en-US" altLang="zh-CN" sz="2400" b="1" dirty="0" smtClean="0"/>
          </a:p>
          <a:p>
            <a:pPr lvl="0"/>
            <a:r>
              <a:rPr lang="en-US" altLang="zh-CN" sz="2400" b="1" dirty="0" smtClean="0"/>
              <a:t>-- Batch size 256</a:t>
            </a:r>
            <a:endParaRPr lang="en-US" altLang="zh-CN" sz="2400" b="1" dirty="0" smtClean="0"/>
          </a:p>
          <a:p>
            <a:pPr lvl="0"/>
            <a:r>
              <a:rPr lang="en-US" altLang="zh-CN" sz="2400" b="1" dirty="0" smtClean="0"/>
              <a:t>-- Weight decay 1e-5</a:t>
            </a:r>
            <a:endParaRPr lang="en-US" altLang="zh-CN" sz="2400" b="1" dirty="0" smtClean="0"/>
          </a:p>
          <a:p>
            <a:pPr lvl="0"/>
            <a:r>
              <a:rPr lang="en-US" altLang="zh-CN" sz="2400" b="1" dirty="0" smtClean="0"/>
              <a:t>-- No dropout</a:t>
            </a:r>
            <a:endParaRPr lang="zh-CN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近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年来流行的网络结构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28" y="1844824"/>
            <a:ext cx="4124325" cy="3143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853" y="1874264"/>
            <a:ext cx="4133850" cy="29051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148064" y="5157192"/>
            <a:ext cx="36315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/>
              <a:t>不</a:t>
            </a:r>
            <a:r>
              <a:rPr lang="zh-CN" altLang="en-US" sz="2400" b="1" dirty="0" smtClean="0"/>
              <a:t>同网络计算量和识别率的联合比较</a:t>
            </a:r>
            <a:endParaRPr lang="zh-CN" altLang="zh-CN" sz="2400" dirty="0"/>
          </a:p>
        </p:txBody>
      </p:sp>
      <p:sp>
        <p:nvSpPr>
          <p:cNvPr id="13" name="Rectangle 12"/>
          <p:cNvSpPr/>
          <p:nvPr/>
        </p:nvSpPr>
        <p:spPr>
          <a:xfrm>
            <a:off x="1306249" y="5157192"/>
            <a:ext cx="31416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/>
              <a:t>不</a:t>
            </a:r>
            <a:r>
              <a:rPr lang="zh-CN" altLang="en-US" sz="2400" b="1" dirty="0" smtClean="0"/>
              <a:t>同网络识别率比较</a:t>
            </a:r>
            <a:endParaRPr lang="zh-CN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应用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人脸识别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415671" y="1147779"/>
            <a:ext cx="2986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黑体" pitchFamily="2" charset="-122"/>
                <a:cs typeface="宋体" pitchFamily="2" charset="-122"/>
              </a:rPr>
              <a:t>2014 </a:t>
            </a:r>
            <a:r>
              <a:rPr lang="en-US" altLang="zh-CN" b="1" dirty="0" err="1">
                <a:latin typeface="黑体" pitchFamily="2" charset="-122"/>
                <a:cs typeface="宋体" pitchFamily="2" charset="-122"/>
              </a:rPr>
              <a:t>DeepFace</a:t>
            </a:r>
            <a:r>
              <a:rPr lang="en-US" altLang="zh-CN" b="1" dirty="0">
                <a:latin typeface="黑体" pitchFamily="2" charset="-122"/>
                <a:cs typeface="宋体" pitchFamily="2" charset="-122"/>
              </a:rPr>
              <a:t> (</a:t>
            </a:r>
            <a:r>
              <a:rPr lang="zh-CN" altLang="en-US" b="1" dirty="0">
                <a:latin typeface="黑体" pitchFamily="2" charset="-122"/>
                <a:cs typeface="宋体" pitchFamily="2" charset="-122"/>
              </a:rPr>
              <a:t>人脸识别</a:t>
            </a:r>
            <a:r>
              <a:rPr lang="en-US" altLang="zh-CN" b="1" dirty="0">
                <a:latin typeface="黑体" pitchFamily="2" charset="-122"/>
                <a:cs typeface="宋体" pitchFamily="2" charset="-122"/>
              </a:rPr>
              <a:t>)</a:t>
            </a:r>
            <a:endParaRPr lang="zh-CN" altLang="en-US" b="1" dirty="0"/>
          </a:p>
        </p:txBody>
      </p:sp>
      <p:pic>
        <p:nvPicPr>
          <p:cNvPr id="6" name="Picture 5"/>
          <p:cNvPicPr/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11560" y="1628800"/>
            <a:ext cx="8096854" cy="20235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2887510" y="390766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黑体" pitchFamily="2" charset="-122"/>
                <a:cs typeface="宋体" pitchFamily="2" charset="-122"/>
              </a:rPr>
              <a:t>DeepFace</a:t>
            </a:r>
            <a:r>
              <a:rPr lang="zh-CN" altLang="zh-CN" dirty="0">
                <a:ea typeface="黑体" pitchFamily="2" charset="-122"/>
                <a:cs typeface="宋体" pitchFamily="2" charset="-122"/>
              </a:rPr>
              <a:t>网络的参数设置</a:t>
            </a:r>
            <a:endParaRPr lang="zh-CN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565820" y="4461638"/>
            <a:ext cx="8006576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900"/>
              </a:lnSpc>
            </a:pPr>
            <a:r>
              <a:rPr lang="en-US" altLang="zh-CN" kern="100" dirty="0">
                <a:latin typeface="Calibri" panose="020F0502020204030204" pitchFamily="34" charset="0"/>
                <a:cs typeface="黑体" pitchFamily="2" charset="-122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cs typeface="黑体" pitchFamily="2" charset="-122"/>
              </a:rPr>
              <a:t>Taigman</a:t>
            </a:r>
            <a:r>
              <a:rPr lang="en-US" altLang="zh-CN" kern="100" dirty="0">
                <a:latin typeface="Calibri" panose="020F0502020204030204" pitchFamily="34" charset="0"/>
                <a:cs typeface="黑体" pitchFamily="2" charset="-122"/>
              </a:rPr>
              <a:t> Y., Yang M., </a:t>
            </a:r>
            <a:r>
              <a:rPr lang="en-US" altLang="zh-CN" kern="100" dirty="0" err="1">
                <a:latin typeface="Calibri" panose="020F0502020204030204" pitchFamily="34" charset="0"/>
                <a:cs typeface="黑体" pitchFamily="2" charset="-122"/>
              </a:rPr>
              <a:t>Ranzato</a:t>
            </a:r>
            <a:r>
              <a:rPr lang="en-US" altLang="zh-CN" kern="100" dirty="0">
                <a:latin typeface="Calibri" panose="020F0502020204030204" pitchFamily="34" charset="0"/>
                <a:cs typeface="黑体" pitchFamily="2" charset="-122"/>
              </a:rPr>
              <a:t> M. and Wolf L., </a:t>
            </a:r>
            <a:r>
              <a:rPr lang="en-US" altLang="zh-CN" kern="100" dirty="0" err="1">
                <a:latin typeface="Calibri" panose="020F0502020204030204" pitchFamily="34" charset="0"/>
                <a:cs typeface="黑体" pitchFamily="2" charset="-122"/>
              </a:rPr>
              <a:t>DeepFace</a:t>
            </a:r>
            <a:r>
              <a:rPr lang="en-US" altLang="zh-CN" kern="100" dirty="0">
                <a:latin typeface="Calibri" panose="020F0502020204030204" pitchFamily="34" charset="0"/>
                <a:cs typeface="黑体" pitchFamily="2" charset="-122"/>
              </a:rPr>
              <a:t>: Closing the gap to human-level performance in face verification. in Proceedings of IEEE Conference on Computer Vision and Pattern Recognition, CVPR’14, pp. 1701-1708, Columbus, OH, 2014.   </a:t>
            </a:r>
            <a:endParaRPr lang="zh-CN" altLang="zh-CN" kern="100" dirty="0">
              <a:latin typeface="Calibri" panose="020F0502020204030204" pitchFamily="34" charset="0"/>
              <a:cs typeface="黑体" pitchFamily="2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0082" y="5713233"/>
            <a:ext cx="80980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cs typeface="Times New Roman" panose="02020503050405090304" pitchFamily="18" charset="0"/>
              </a:rPr>
              <a:t>训练数据库包含</a:t>
            </a:r>
            <a:r>
              <a:rPr lang="en-US" altLang="zh-CN" dirty="0">
                <a:cs typeface="Times New Roman" panose="02020503050405090304" pitchFamily="18" charset="0"/>
              </a:rPr>
              <a:t>4000</a:t>
            </a:r>
            <a:r>
              <a:rPr lang="zh-CN" altLang="zh-CN" dirty="0">
                <a:cs typeface="Times New Roman" panose="02020503050405090304" pitchFamily="18" charset="0"/>
              </a:rPr>
              <a:t>人、</a:t>
            </a:r>
            <a:r>
              <a:rPr lang="en-US" altLang="zh-CN" dirty="0">
                <a:cs typeface="Times New Roman" panose="02020503050405090304" pitchFamily="18" charset="0"/>
              </a:rPr>
              <a:t>400</a:t>
            </a:r>
            <a:r>
              <a:rPr lang="zh-CN" altLang="zh-CN" dirty="0">
                <a:cs typeface="Times New Roman" panose="02020503050405090304" pitchFamily="18" charset="0"/>
              </a:rPr>
              <a:t>万张人脸，本文的模型在</a:t>
            </a:r>
            <a:r>
              <a:rPr lang="en-US" altLang="zh-CN" dirty="0">
                <a:cs typeface="Times New Roman" panose="02020503050405090304" pitchFamily="18" charset="0"/>
              </a:rPr>
              <a:t>LFW</a:t>
            </a:r>
            <a:r>
              <a:rPr lang="zh-CN" altLang="zh-CN" dirty="0">
                <a:cs typeface="Times New Roman" panose="02020503050405090304" pitchFamily="18" charset="0"/>
              </a:rPr>
              <a:t>数据集上取得了</a:t>
            </a:r>
            <a:r>
              <a:rPr lang="en-US" altLang="zh-CN" dirty="0">
                <a:cs typeface="Times New Roman" panose="02020503050405090304" pitchFamily="18" charset="0"/>
              </a:rPr>
              <a:t>97.25%</a:t>
            </a:r>
            <a:r>
              <a:rPr lang="zh-CN" altLang="zh-CN" dirty="0">
                <a:cs typeface="Times New Roman" panose="02020503050405090304" pitchFamily="18" charset="0"/>
              </a:rPr>
              <a:t>的平均精度，同时在</a:t>
            </a:r>
            <a:r>
              <a:rPr lang="en-US" altLang="zh-CN" dirty="0" err="1">
                <a:cs typeface="Times New Roman" panose="02020503050405090304" pitchFamily="18" charset="0"/>
              </a:rPr>
              <a:t>Youtube</a:t>
            </a:r>
            <a:r>
              <a:rPr lang="zh-CN" altLang="zh-CN" dirty="0">
                <a:cs typeface="Times New Roman" panose="02020503050405090304" pitchFamily="18" charset="0"/>
              </a:rPr>
              <a:t>数据集上取得了当前最好的结果，比之前的第一整整高出了</a:t>
            </a:r>
            <a:r>
              <a:rPr lang="en-US" altLang="zh-CN" dirty="0">
                <a:cs typeface="Times New Roman" panose="02020503050405090304" pitchFamily="18" charset="0"/>
              </a:rPr>
              <a:t>12.7%</a:t>
            </a:r>
            <a:r>
              <a:rPr lang="zh-CN" altLang="zh-CN" dirty="0">
                <a:cs typeface="Times New Roman" panose="02020503050405090304" pitchFamily="18" charset="0"/>
              </a:rPr>
              <a:t>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应用 </a:t>
            </a:r>
            <a:r>
              <a:rPr lang="en-US" altLang="zh-CN" sz="4400" b="1" dirty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人脸识别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" name="Picture 4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46" y="1670293"/>
            <a:ext cx="6560263" cy="23110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415671" y="1147779"/>
            <a:ext cx="2752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黑体" pitchFamily="2" charset="-122"/>
                <a:cs typeface="宋体" pitchFamily="2" charset="-122"/>
              </a:rPr>
              <a:t>2015 </a:t>
            </a:r>
            <a:r>
              <a:rPr lang="en-US" altLang="zh-CN" b="1" dirty="0" err="1" smtClean="0">
                <a:latin typeface="黑体" pitchFamily="2" charset="-122"/>
                <a:cs typeface="宋体" pitchFamily="2" charset="-122"/>
              </a:rPr>
              <a:t>DeepID</a:t>
            </a:r>
            <a:r>
              <a:rPr lang="en-US" altLang="zh-CN" b="1" dirty="0" smtClean="0">
                <a:latin typeface="黑体" pitchFamily="2" charset="-122"/>
                <a:cs typeface="宋体" pitchFamily="2" charset="-122"/>
              </a:rPr>
              <a:t> </a:t>
            </a:r>
            <a:r>
              <a:rPr lang="en-US" altLang="zh-CN" b="1" dirty="0">
                <a:latin typeface="黑体" pitchFamily="2" charset="-122"/>
                <a:cs typeface="宋体" pitchFamily="2" charset="-122"/>
              </a:rPr>
              <a:t>(</a:t>
            </a:r>
            <a:r>
              <a:rPr lang="zh-CN" altLang="en-US" b="1" dirty="0">
                <a:latin typeface="黑体" pitchFamily="2" charset="-122"/>
                <a:cs typeface="宋体" pitchFamily="2" charset="-122"/>
              </a:rPr>
              <a:t>人脸识别</a:t>
            </a:r>
            <a:r>
              <a:rPr lang="en-US" altLang="zh-CN" b="1" dirty="0">
                <a:latin typeface="黑体" pitchFamily="2" charset="-122"/>
                <a:cs typeface="宋体" pitchFamily="2" charset="-122"/>
              </a:rPr>
              <a:t>)</a:t>
            </a:r>
            <a:endParaRPr lang="zh-CN" alt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056382" y="4957863"/>
            <a:ext cx="624644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 smtClean="0">
                <a:latin typeface="Calibri" panose="020F0502020204030204" pitchFamily="34" charset="0"/>
                <a:cs typeface="Times New Roman" panose="02020503050405090304" pitchFamily="18" charset="0"/>
              </a:rPr>
              <a:t>这一系统在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503050405090304" pitchFamily="18" charset="0"/>
              </a:rPr>
              <a:t>LFW (Labeled Faces in the Wild)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503050405090304" pitchFamily="18" charset="0"/>
              </a:rPr>
              <a:t>数据库上获得了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503050405090304" pitchFamily="18" charset="0"/>
              </a:rPr>
              <a:t>99.15%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503050405090304" pitchFamily="18" charset="0"/>
              </a:rPr>
              <a:t>的人脸</a:t>
            </a:r>
            <a:r>
              <a:rPr lang="zh-CN" altLang="en-US" kern="100" dirty="0" smtClean="0">
                <a:latin typeface="Calibri" panose="020F0502020204030204" pitchFamily="34" charset="0"/>
                <a:cs typeface="Times New Roman" panose="02020503050405090304" pitchFamily="18" charset="0"/>
              </a:rPr>
              <a:t>辨识率，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503050405090304" pitchFamily="18" charset="0"/>
              </a:rPr>
              <a:t>超过了人用肉眼在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503050405090304" pitchFamily="18" charset="0"/>
              </a:rPr>
              <a:t>LFW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503050405090304" pitchFamily="18" charset="0"/>
              </a:rPr>
              <a:t>上的辨识率</a:t>
            </a:r>
            <a:r>
              <a:rPr lang="en-US" altLang="zh-CN" kern="100" dirty="0" smtClean="0">
                <a:latin typeface="Calibri" panose="020F0502020204030204" pitchFamily="34" charset="0"/>
                <a:cs typeface="Times New Roman" panose="02020503050405090304" pitchFamily="18" charset="0"/>
              </a:rPr>
              <a:t>97.52%</a:t>
            </a:r>
            <a:r>
              <a:rPr lang="zh-CN" altLang="zh-CN" kern="100" dirty="0" smtClean="0">
                <a:latin typeface="Calibri" panose="020F0502020204030204" pitchFamily="34" charset="0"/>
                <a:cs typeface="Times New Roman" panose="02020503050405090304" pitchFamily="18" charset="0"/>
              </a:rPr>
              <a:t>。这也是第一个声称表现超过人的人脸识别系统。</a:t>
            </a:r>
            <a:endParaRPr lang="zh-CN" altLang="zh-CN" sz="1400" kern="100" dirty="0">
              <a:latin typeface="Calibri" panose="020F0502020204030204" pitchFamily="34" charset="0"/>
              <a:cs typeface="黑体" pitchFamily="2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8846" y="4134561"/>
            <a:ext cx="6552728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1900"/>
              </a:lnSpc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cs typeface="黑体" pitchFamily="2" charset="-122"/>
              </a:rPr>
              <a:t>Sun Y., Wang X. and Tang X., </a:t>
            </a:r>
            <a:r>
              <a:rPr lang="en-US" altLang="zh-CN" kern="100" dirty="0">
                <a:solidFill>
                  <a:srgbClr val="0000FF"/>
                </a:solidFill>
                <a:latin typeface="Calibri" panose="020F0502020204030204" pitchFamily="34" charset="0"/>
                <a:cs typeface="黑体" pitchFamily="2" charset="-122"/>
                <a:hlinkClick r:id="rId2"/>
              </a:rPr>
              <a:t>Deep learning face representation from 10,000 classes. </a:t>
            </a:r>
            <a:r>
              <a:rPr lang="en-US" altLang="zh-CN" kern="100" dirty="0">
                <a:latin typeface="Calibri" panose="020F0502020204030204" pitchFamily="34" charset="0"/>
                <a:cs typeface="黑体" pitchFamily="2" charset="-122"/>
              </a:rPr>
              <a:t>In Proceedings of IEEE Conference on Computer Vision and Pattern Recognition, pp. 1891-1898, 2014.</a:t>
            </a:r>
            <a:endParaRPr lang="zh-CN" altLang="zh-CN" kern="100" dirty="0">
              <a:latin typeface="Calibri" panose="020F0502020204030204" pitchFamily="34" charset="0"/>
              <a:cs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 smtClean="0">
                <a:solidFill>
                  <a:prstClr val="black"/>
                </a:solidFill>
              </a:rPr>
            </a:fld>
            <a:r>
              <a:rPr lang="zh-CN" altLang="en-US" smtClean="0">
                <a:solidFill>
                  <a:prstClr val="black"/>
                </a:solidFill>
              </a:rPr>
              <a:t>页</a:t>
            </a:r>
            <a:r>
              <a:rPr lang="en-US" altLang="zh-CN" smtClean="0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107504" y="130175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人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脸验证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5536" y="1058922"/>
            <a:ext cx="8098995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人脸验证的关键是将人脸图像映射到一个特征空间，在这个空间中同一个人的距离更近，不同人的距离更远。这里我们采用分类监督来学习这样一个特征空间。</a:t>
            </a:r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用</a:t>
            </a:r>
            <a:r>
              <a:rPr lang="en-US" altLang="zh-CN" sz="2400" dirty="0" err="1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Caffe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实现人脸验证，先训练一个人脸分类网络，接着把网络倒数第二个全连接层作为特征层（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512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维）。</a:t>
            </a:r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（</a:t>
            </a:r>
            <a:r>
              <a:rPr lang="zh-CN" altLang="en-US" sz="2400" dirty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一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）网络结构</a:t>
            </a:r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首先定义一个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28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层的</a:t>
            </a:r>
            <a:r>
              <a:rPr lang="en-US" altLang="zh-CN" sz="2400" dirty="0" err="1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ResNet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。</a:t>
            </a:r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20" y="3933056"/>
            <a:ext cx="1226637" cy="2579084"/>
          </a:xfrm>
          <a:prstGeom prst="rect">
            <a:avLst/>
          </a:prstGeom>
        </p:spPr>
      </p:pic>
      <p:pic>
        <p:nvPicPr>
          <p:cNvPr id="11" name="图片 10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758792"/>
            <a:ext cx="693262" cy="2924944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557" y="3758792"/>
            <a:ext cx="757250" cy="2921371"/>
          </a:xfrm>
          <a:prstGeom prst="rect">
            <a:avLst/>
          </a:prstGeom>
        </p:spPr>
      </p:pic>
      <p:pic>
        <p:nvPicPr>
          <p:cNvPr id="13" name="图片 12" descr="屏幕剪辑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094" y="3758791"/>
            <a:ext cx="625181" cy="2921371"/>
          </a:xfrm>
          <a:prstGeom prst="rect">
            <a:avLst/>
          </a:prstGeom>
        </p:spPr>
      </p:pic>
      <p:pic>
        <p:nvPicPr>
          <p:cNvPr id="14" name="图片 13" descr="屏幕剪辑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6372" y="3762627"/>
            <a:ext cx="525156" cy="2917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 smtClean="0">
                <a:solidFill>
                  <a:prstClr val="black"/>
                </a:solidFill>
              </a:rPr>
            </a:fld>
            <a:r>
              <a:rPr lang="zh-CN" altLang="en-US" smtClean="0">
                <a:solidFill>
                  <a:prstClr val="black"/>
                </a:solidFill>
              </a:rPr>
              <a:t>页</a:t>
            </a:r>
            <a:r>
              <a:rPr lang="en-US" altLang="zh-CN" smtClean="0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107504" y="130175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人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脸验证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7544" y="1428331"/>
            <a:ext cx="8098995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（</a:t>
            </a:r>
            <a:r>
              <a:rPr lang="zh-CN" altLang="en-US" sz="2400" dirty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二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）优化目标</a:t>
            </a:r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设计我们的目标函数。参照文献，我们把目标函数确定为最小化下式：</a:t>
            </a:r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r>
              <a:rPr lang="zh-CN" altLang="en-US" sz="2400" dirty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第一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项是</a:t>
            </a:r>
            <a:r>
              <a:rPr lang="en-US" altLang="zh-CN" sz="2400" dirty="0" err="1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softmax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 loss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；第二项是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center loss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。</a:t>
            </a:r>
            <a:endParaRPr lang="en-US" altLang="zh-CN" sz="2400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85" y="2757394"/>
            <a:ext cx="6306430" cy="134321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3080" y="5987018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Ref: A </a:t>
            </a:r>
            <a:r>
              <a:rPr lang="en-US" altLang="zh-CN" dirty="0"/>
              <a:t>Discriminative Feature Learning </a:t>
            </a:r>
            <a:r>
              <a:rPr lang="en-US" altLang="zh-CN" dirty="0" smtClean="0"/>
              <a:t>Approach for </a:t>
            </a:r>
            <a:r>
              <a:rPr lang="en-US" altLang="zh-CN" dirty="0"/>
              <a:t>Deep Face Recognition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9552" y="1340768"/>
            <a:ext cx="7704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训练的</a:t>
            </a:r>
            <a:r>
              <a:rPr lang="en-US" altLang="zh-CN" sz="2400" dirty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Solver</a:t>
            </a:r>
            <a:r>
              <a:rPr lang="zh-CN" altLang="en-US" sz="2400" dirty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文件，该文件指定了训练的网络以及必要的参数</a:t>
            </a:r>
            <a:endParaRPr lang="zh-CN" altLang="en-US" sz="2400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52120" y="2113552"/>
            <a:ext cx="122413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基础学习率，我们这里设置成</a:t>
            </a:r>
            <a:r>
              <a:rPr lang="en-US" altLang="zh-CN" sz="1200" dirty="0" smtClean="0"/>
              <a:t>0.01</a:t>
            </a:r>
            <a:endParaRPr lang="zh-CN" altLang="en-US" sz="1200" dirty="0"/>
          </a:p>
        </p:txBody>
      </p:sp>
      <p:pic>
        <p:nvPicPr>
          <p:cNvPr id="13" name="图片 12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443967"/>
            <a:ext cx="2962688" cy="3496163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1907704" y="2708920"/>
            <a:ext cx="3744416" cy="475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2699792" y="3368199"/>
            <a:ext cx="3024336" cy="806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724128" y="3052372"/>
            <a:ext cx="122413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学习率更新策略</a:t>
            </a:r>
            <a:endParaRPr lang="zh-CN" altLang="en-US" sz="1200" dirty="0"/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2987824" y="5301208"/>
            <a:ext cx="2592288" cy="144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580112" y="5024209"/>
            <a:ext cx="122413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模型保存路径</a:t>
            </a:r>
            <a:endParaRPr lang="zh-CN" altLang="en-US" sz="1200" dirty="0"/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1905218" y="4057207"/>
            <a:ext cx="3026822" cy="7828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932040" y="3708190"/>
            <a:ext cx="122413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更新梯度时的动量项</a:t>
            </a:r>
            <a:endParaRPr lang="zh-CN" altLang="en-US" sz="1200" dirty="0"/>
          </a:p>
        </p:txBody>
      </p:sp>
      <p:sp>
        <p:nvSpPr>
          <p:cNvPr id="15" name="标题 1"/>
          <p:cNvSpPr txBox="1"/>
          <p:nvPr/>
        </p:nvSpPr>
        <p:spPr bwMode="auto">
          <a:xfrm>
            <a:off x="107504" y="130175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实现</a:t>
            </a: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ALEXNET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 smtClean="0">
                <a:solidFill>
                  <a:prstClr val="black"/>
                </a:solidFill>
              </a:rPr>
            </a:fld>
            <a:r>
              <a:rPr lang="zh-CN" altLang="en-US" smtClean="0">
                <a:solidFill>
                  <a:prstClr val="black"/>
                </a:solidFill>
              </a:rPr>
              <a:t>页</a:t>
            </a:r>
            <a:r>
              <a:rPr lang="en-US" altLang="zh-CN" smtClean="0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9552" y="1340768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训练的脚本</a:t>
            </a:r>
            <a:endParaRPr lang="zh-CN" altLang="en-US" sz="2400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54870"/>
            <a:ext cx="6516009" cy="12193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9552" y="3251859"/>
            <a:ext cx="7200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运行训练脚本开始训练。训练的时候可以随时终止，手动调整学习率再恢复训练。这样子我们就基本完成了用</a:t>
            </a:r>
            <a:r>
              <a:rPr lang="en-US" altLang="zh-CN" dirty="0" err="1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Caffe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训练一个卷积神经网络的过程。</a:t>
            </a:r>
            <a:endParaRPr lang="zh-CN" altLang="en-US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2629" y="4221088"/>
            <a:ext cx="7200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（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2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）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Python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接口</a:t>
            </a:r>
            <a:endParaRPr lang="en-US" altLang="zh-CN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编译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完</a:t>
            </a:r>
            <a:r>
              <a:rPr lang="en-US" altLang="zh-CN" dirty="0" err="1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PyCaffe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，导入路径即可。可以完成定义网络、训练</a:t>
            </a:r>
            <a:r>
              <a:rPr lang="zh-CN" altLang="en-US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、测试等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操作。</a:t>
            </a:r>
            <a:endParaRPr lang="en-US" altLang="zh-CN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（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3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）</a:t>
            </a:r>
            <a:r>
              <a:rPr lang="en-US" altLang="zh-CN" dirty="0" err="1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Matlab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接口</a:t>
            </a:r>
            <a:endParaRPr lang="en-US" altLang="zh-CN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dirty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编译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完</a:t>
            </a:r>
            <a:r>
              <a:rPr lang="en-US" altLang="zh-CN" dirty="0" err="1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MatCaffe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，导入路径即可。可以完成训练、测试等操作。</a:t>
            </a:r>
            <a:endParaRPr lang="en-US" altLang="zh-CN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 bwMode="auto">
          <a:xfrm>
            <a:off x="107504" y="130175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实现</a:t>
            </a: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ALEXNET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 smtClean="0">
                <a:solidFill>
                  <a:prstClr val="black"/>
                </a:solidFill>
              </a:rPr>
            </a:fld>
            <a:r>
              <a:rPr lang="zh-CN" altLang="en-US" smtClean="0">
                <a:solidFill>
                  <a:prstClr val="black"/>
                </a:solidFill>
              </a:rPr>
              <a:t>页</a:t>
            </a:r>
            <a:r>
              <a:rPr lang="en-US" altLang="zh-CN" smtClean="0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9512" y="1268760"/>
            <a:ext cx="88408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（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4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）修改</a:t>
            </a:r>
            <a:r>
              <a:rPr lang="en-US" altLang="zh-CN" dirty="0" err="1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Caffe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，添加新的</a:t>
            </a:r>
            <a:r>
              <a:rPr lang="en-US" altLang="zh-CN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layer</a:t>
            </a:r>
            <a:endParaRPr lang="en-US" altLang="zh-CN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有时候需要一些特殊的层或者目标函数。这时候我们需要自己实现。</a:t>
            </a:r>
            <a:r>
              <a:rPr lang="en-US" altLang="zh-CN" dirty="0" err="1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Caffe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利用各种库</a:t>
            </a:r>
            <a:endParaRPr lang="en-US" altLang="zh-CN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pPr indent="0">
              <a:buFont typeface="Arial" panose="020B0604020202090204" pitchFamily="34" charset="0"/>
              <a:buNone/>
            </a:pP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使其自身代码非常简洁，修改起来也很容易。</a:t>
            </a:r>
            <a:endParaRPr lang="en-US" altLang="zh-CN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85" y="2248359"/>
            <a:ext cx="4627361" cy="447311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38134" y="2780928"/>
            <a:ext cx="34486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buFont typeface="Arial" panose="020B0604020202090204" pitchFamily="34" charset="0"/>
              <a:buNone/>
            </a:pP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具体地说，我们先要</a:t>
            </a:r>
            <a:r>
              <a:rPr lang="zh-CN" altLang="en-US" dirty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写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好头文件和源文件，实现必要的一些函数，最后在</a:t>
            </a:r>
            <a:r>
              <a:rPr lang="en-US" altLang="zh-CN" dirty="0" err="1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caffe.proto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中声明定义的层并重新编译</a:t>
            </a:r>
            <a:r>
              <a:rPr lang="en-US" altLang="zh-CN" dirty="0" err="1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Caffe</a:t>
            </a:r>
            <a:r>
              <a:rPr lang="zh-CN" altLang="en-US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。</a:t>
            </a:r>
            <a:endParaRPr lang="en-US" altLang="zh-CN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 bwMode="auto">
          <a:xfrm>
            <a:off x="107504" y="130175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实现</a:t>
            </a: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ALEXNET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人工神经网络的历史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 转机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23528" y="1267309"/>
            <a:ext cx="82089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2006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年是深度学习的起始年，</a:t>
            </a:r>
            <a:r>
              <a:rPr lang="en-US" altLang="zh-CN" sz="2400" dirty="0" smtClean="0"/>
              <a:t>Hinton</a:t>
            </a:r>
            <a:r>
              <a:rPr lang="zh-CN" altLang="en-US" sz="2400" dirty="0" smtClean="0"/>
              <a:t>在</a:t>
            </a:r>
            <a:r>
              <a:rPr lang="en-US" altLang="zh-CN" sz="2400" dirty="0" smtClean="0"/>
              <a:t>SCIENCE</a:t>
            </a:r>
            <a:r>
              <a:rPr lang="zh-CN" altLang="en-US" sz="2400" dirty="0" smtClean="0"/>
              <a:t>上发文，提出一种叫做自动编码机（</a:t>
            </a:r>
            <a:r>
              <a:rPr lang="en-US" altLang="zh-CN" sz="2400" dirty="0" smtClean="0"/>
              <a:t>Auto-encoder</a:t>
            </a:r>
            <a:r>
              <a:rPr lang="zh-CN" altLang="en-US" sz="2400" dirty="0" smtClean="0"/>
              <a:t>）的方法，部分解决了神经网络参数初始化的问题。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6" name="Picture 5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766" y="2467638"/>
            <a:ext cx="4746513" cy="4129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 smtClean="0">
                <a:solidFill>
                  <a:prstClr val="black"/>
                </a:solidFill>
              </a:rPr>
            </a:fld>
            <a:r>
              <a:rPr lang="zh-CN" altLang="en-US" smtClean="0">
                <a:solidFill>
                  <a:prstClr val="black"/>
                </a:solidFill>
              </a:rPr>
              <a:t>页</a:t>
            </a:r>
            <a:r>
              <a:rPr lang="en-US" altLang="zh-CN" smtClean="0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8"/>
            <a:ext cx="5648781" cy="4703475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 bwMode="auto">
          <a:xfrm>
            <a:off x="107504" y="130175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Caffe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实现</a:t>
            </a:r>
            <a:r>
              <a:rPr lang="en-US" altLang="zh-CN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ALEXNET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 smtClean="0">
                <a:solidFill>
                  <a:prstClr val="black"/>
                </a:solidFill>
              </a:rPr>
            </a:fld>
            <a:r>
              <a:rPr lang="zh-CN" altLang="en-US" smtClean="0">
                <a:solidFill>
                  <a:prstClr val="black"/>
                </a:solidFill>
              </a:rPr>
              <a:t>页</a:t>
            </a:r>
            <a:r>
              <a:rPr lang="en-US" altLang="zh-CN" smtClean="0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107504" y="130175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人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脸验证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3528" y="1248892"/>
            <a:ext cx="8098995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（</a:t>
            </a:r>
            <a:r>
              <a:rPr lang="zh-CN" altLang="en-US" sz="2400" dirty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三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）训练集和预处理</a:t>
            </a:r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采用</a:t>
            </a:r>
            <a:r>
              <a:rPr lang="en-US" altLang="zh-CN" sz="2400" dirty="0" err="1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Webface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作为训练集，包含一万个不同的人。图像的预处理包括人脸检测、人脸关键点检测和对齐裁剪。在检测到人脸关键点之后，我们找到一个相似变换矩阵将人脸与预定义的标准形状对齐。</a:t>
            </a:r>
            <a:endParaRPr lang="en-US" altLang="zh-CN" sz="2400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r>
              <a:rPr lang="zh-CN" altLang="en-US" sz="2400" dirty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最终结果如图：</a:t>
            </a:r>
            <a:endParaRPr lang="en-US" altLang="zh-CN" sz="2400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最后，从处理完的训练集中划分出一部分作为验证集。</a:t>
            </a:r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645024"/>
            <a:ext cx="3296366" cy="2376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 smtClean="0">
                <a:solidFill>
                  <a:prstClr val="black"/>
                </a:solidFill>
              </a:rPr>
            </a:fld>
            <a:r>
              <a:rPr lang="zh-CN" altLang="en-US" smtClean="0">
                <a:solidFill>
                  <a:prstClr val="black"/>
                </a:solidFill>
              </a:rPr>
              <a:t>页</a:t>
            </a:r>
            <a:r>
              <a:rPr lang="en-US" altLang="zh-CN" smtClean="0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107504" y="130175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人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脸验证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5536" y="1268760"/>
            <a:ext cx="8098995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1. 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网络结构：改进的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RESNET </a:t>
            </a:r>
            <a:r>
              <a:rPr lang="en-US" altLang="zh-CN" sz="2400" b="1" dirty="0"/>
              <a:t>(</a:t>
            </a:r>
            <a:r>
              <a:rPr lang="en-US" altLang="zh-CN" sz="2400" b="1" dirty="0" err="1"/>
              <a:t>train_val.prototxt</a:t>
            </a:r>
            <a:r>
              <a:rPr lang="en-US" altLang="zh-CN" sz="2400" b="1" dirty="0"/>
              <a:t>)</a:t>
            </a:r>
            <a:endParaRPr lang="zh-CN" altLang="zh-CN" sz="2400" b="1" dirty="0"/>
          </a:p>
          <a:p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2. 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采用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SGD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训练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,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每隔一定的步数降低学习率。在训练的时候</a:t>
            </a:r>
            <a:r>
              <a:rPr lang="en-US" altLang="zh-CN" sz="2400" dirty="0" err="1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caffe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会把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loss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记录到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log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文件中，通过解析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log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文件画出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loss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下降图：</a:t>
            </a:r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808970"/>
            <a:ext cx="4680520" cy="3723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 smtClean="0">
                <a:solidFill>
                  <a:prstClr val="black"/>
                </a:solidFill>
              </a:rPr>
            </a:fld>
            <a:r>
              <a:rPr lang="zh-CN" altLang="en-US" smtClean="0">
                <a:solidFill>
                  <a:prstClr val="black"/>
                </a:solidFill>
              </a:rPr>
              <a:t>页</a:t>
            </a:r>
            <a:r>
              <a:rPr lang="en-US" altLang="zh-CN" smtClean="0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标题 1"/>
          <p:cNvSpPr txBox="1"/>
          <p:nvPr/>
        </p:nvSpPr>
        <p:spPr bwMode="auto">
          <a:xfrm>
            <a:off x="107504" y="130175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人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脸验证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95536" y="1453427"/>
            <a:ext cx="809899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（</a:t>
            </a:r>
            <a:r>
              <a:rPr lang="zh-CN" altLang="en-US" sz="2400" dirty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五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）实验结果</a:t>
            </a:r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测试集是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LFW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数据集，评测规则是给定两张图片，判断这两张图是否是同一个人。</a:t>
            </a:r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我们根据特征之间的余弦距离判断两张人脸是否属于同一个人。在这个数据库上的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10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折交叉验证准确率最终是：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99.18%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  <a:cs typeface="Times New Roman" panose="02020503050405090304" pitchFamily="18" charset="0"/>
              </a:rPr>
              <a:t>。</a:t>
            </a:r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  <a:p>
            <a:endParaRPr lang="en-US" altLang="zh-CN" sz="2400" dirty="0" smtClean="0">
              <a:latin typeface="黑体" pitchFamily="2" charset="-122"/>
              <a:ea typeface="黑体" pitchFamily="2" charset="-122"/>
              <a:cs typeface="Times New Roman" panose="02020503050405090304" pitchFamily="18" charset="0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36" y="3725973"/>
            <a:ext cx="3393288" cy="2736304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299" y="3847774"/>
            <a:ext cx="3215306" cy="250857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13681" y="6462277"/>
            <a:ext cx="4518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http://vis-www.cs.umass.edu/lfw/results.html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应用 </a:t>
            </a:r>
            <a:r>
              <a:rPr lang="en-US" altLang="zh-CN" sz="4400" b="1" dirty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人脸识别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文本框 9"/>
          <p:cNvSpPr txBox="1">
            <a:spLocks noChangeArrowheads="1"/>
          </p:cNvSpPr>
          <p:nvPr/>
        </p:nvSpPr>
        <p:spPr bwMode="auto">
          <a:xfrm>
            <a:off x="119063" y="1465263"/>
            <a:ext cx="4451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800"/>
              <a:t>人脸识别软硬件系统</a:t>
            </a:r>
            <a:endParaRPr lang="zh-CN" altLang="en-US" sz="1800"/>
          </a:p>
        </p:txBody>
      </p:sp>
      <p:grpSp>
        <p:nvGrpSpPr>
          <p:cNvPr id="6" name="组合 40"/>
          <p:cNvGrpSpPr/>
          <p:nvPr/>
        </p:nvGrpSpPr>
        <p:grpSpPr bwMode="auto">
          <a:xfrm>
            <a:off x="1241425" y="4208463"/>
            <a:ext cx="3278188" cy="1838325"/>
            <a:chOff x="128318" y="3848599"/>
            <a:chExt cx="3278039" cy="1839551"/>
          </a:xfrm>
        </p:grpSpPr>
        <p:pic>
          <p:nvPicPr>
            <p:cNvPr id="7" name="图片 11"/>
            <p:cNvPicPr>
              <a:picLocks noChangeAspect="1"/>
            </p:cNvPicPr>
            <p:nvPr/>
          </p:nvPicPr>
          <p:blipFill rotWithShape="1">
            <a:blip r:embed="rId1"/>
            <a:srcRect l="-168"/>
            <a:stretch>
              <a:fillRect/>
            </a:stretch>
          </p:blipFill>
          <p:spPr>
            <a:xfrm>
              <a:off x="824923" y="3848599"/>
              <a:ext cx="1500997" cy="1500997"/>
            </a:xfrm>
            <a:prstGeom prst="ellipse">
              <a:avLst/>
            </a:prstGeom>
          </p:spPr>
        </p:pic>
        <p:sp>
          <p:nvSpPr>
            <p:cNvPr id="8" name="文本框 12"/>
            <p:cNvSpPr txBox="1">
              <a:spLocks noChangeArrowheads="1"/>
            </p:cNvSpPr>
            <p:nvPr/>
          </p:nvSpPr>
          <p:spPr bwMode="auto">
            <a:xfrm>
              <a:off x="128318" y="5349596"/>
              <a:ext cx="327803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600"/>
                <a:t>在瑞星微</a:t>
              </a:r>
              <a:r>
                <a:rPr lang="en-US" altLang="zh-CN" sz="1600"/>
                <a:t> RK3288 </a:t>
              </a:r>
              <a:r>
                <a:rPr lang="zh-CN" altLang="en-US" sz="1600"/>
                <a:t>上硬件实现</a:t>
              </a:r>
              <a:endParaRPr lang="zh-CN" altLang="en-US" sz="1600"/>
            </a:p>
          </p:txBody>
        </p:sp>
      </p:grpSp>
      <p:pic>
        <p:nvPicPr>
          <p:cNvPr id="9" name="图片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72075" y="4208463"/>
            <a:ext cx="2822575" cy="197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34"/>
          <p:cNvGrpSpPr/>
          <p:nvPr/>
        </p:nvGrpSpPr>
        <p:grpSpPr bwMode="auto">
          <a:xfrm>
            <a:off x="1289050" y="1452563"/>
            <a:ext cx="7451725" cy="2265362"/>
            <a:chOff x="709537" y="1546705"/>
            <a:chExt cx="7451051" cy="2265463"/>
          </a:xfrm>
        </p:grpSpPr>
        <p:sp>
          <p:nvSpPr>
            <p:cNvPr id="11" name="圆角矩形 16"/>
            <p:cNvSpPr/>
            <p:nvPr/>
          </p:nvSpPr>
          <p:spPr>
            <a:xfrm>
              <a:off x="1187332" y="2011863"/>
              <a:ext cx="1276235" cy="82712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>
                  <a:solidFill>
                    <a:schemeClr val="tx1"/>
                  </a:solidFill>
                </a:rPr>
                <a:t>Face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zh-CN" dirty="0">
                  <a:solidFill>
                    <a:schemeClr val="tx1"/>
                  </a:solidFill>
                </a:rPr>
                <a:t>Detection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右箭头 17"/>
            <p:cNvSpPr/>
            <p:nvPr/>
          </p:nvSpPr>
          <p:spPr>
            <a:xfrm>
              <a:off x="2523886" y="2291275"/>
              <a:ext cx="439697" cy="2683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3" name="文本框 18"/>
            <p:cNvSpPr txBox="1">
              <a:spLocks noChangeArrowheads="1"/>
            </p:cNvSpPr>
            <p:nvPr/>
          </p:nvSpPr>
          <p:spPr bwMode="auto">
            <a:xfrm>
              <a:off x="4468469" y="2040850"/>
              <a:ext cx="82813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/>
                <a:t>Crop</a:t>
              </a:r>
              <a:endParaRPr lang="zh-CN" altLang="en-US" sz="1400"/>
            </a:p>
          </p:txBody>
        </p:sp>
        <p:sp>
          <p:nvSpPr>
            <p:cNvPr id="14" name="圆角矩形 19"/>
            <p:cNvSpPr/>
            <p:nvPr/>
          </p:nvSpPr>
          <p:spPr>
            <a:xfrm>
              <a:off x="3023903" y="2011863"/>
              <a:ext cx="1406398" cy="82712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>
                  <a:solidFill>
                    <a:schemeClr val="tx1"/>
                  </a:solidFill>
                </a:rPr>
                <a:t>Face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zh-CN" dirty="0">
                  <a:solidFill>
                    <a:schemeClr val="tx1"/>
                  </a:solidFill>
                </a:rPr>
                <a:t>Alignment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右箭头 20"/>
            <p:cNvSpPr/>
            <p:nvPr/>
          </p:nvSpPr>
          <p:spPr>
            <a:xfrm>
              <a:off x="4550940" y="2291275"/>
              <a:ext cx="439698" cy="2683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圆角矩形 21"/>
            <p:cNvSpPr/>
            <p:nvPr/>
          </p:nvSpPr>
          <p:spPr>
            <a:xfrm>
              <a:off x="5108102" y="1997575"/>
              <a:ext cx="1433382" cy="828712"/>
            </a:xfrm>
            <a:prstGeom prst="roundRect">
              <a:avLst/>
            </a:prstGeom>
            <a:solidFill>
              <a:srgbClr val="FFCC66">
                <a:alpha val="3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/>
                  </a:solidFill>
                </a:rPr>
                <a:t>Feature Extractor</a:t>
              </a:r>
              <a:endParaRPr lang="en-US" altLang="zh-CN" sz="14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zh-CN" sz="1400" dirty="0">
                  <a:solidFill>
                    <a:schemeClr val="tx1"/>
                  </a:solidFill>
                </a:rPr>
                <a:t>(14-layer CNN)</a:t>
              </a:r>
              <a:endParaRPr lang="en-US" altLang="zh-CN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右箭头 22"/>
            <p:cNvSpPr/>
            <p:nvPr/>
          </p:nvSpPr>
          <p:spPr>
            <a:xfrm>
              <a:off x="6670061" y="2294450"/>
              <a:ext cx="439697" cy="26830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文本框 23"/>
            <p:cNvSpPr txBox="1">
              <a:spLocks noChangeArrowheads="1"/>
            </p:cNvSpPr>
            <p:nvPr/>
          </p:nvSpPr>
          <p:spPr bwMode="auto">
            <a:xfrm>
              <a:off x="7053899" y="3244579"/>
              <a:ext cx="110668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/>
                <a:t>160-d features</a:t>
              </a:r>
              <a:endParaRPr lang="zh-CN" altLang="en-US" sz="1400"/>
            </a:p>
          </p:txBody>
        </p:sp>
        <p:sp>
          <p:nvSpPr>
            <p:cNvPr id="19" name="矩形 24"/>
            <p:cNvSpPr/>
            <p:nvPr/>
          </p:nvSpPr>
          <p:spPr>
            <a:xfrm>
              <a:off x="7358974" y="1546705"/>
              <a:ext cx="223817" cy="161614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" name="椭圆 25"/>
            <p:cNvSpPr/>
            <p:nvPr/>
          </p:nvSpPr>
          <p:spPr>
            <a:xfrm>
              <a:off x="7387546" y="1659422"/>
              <a:ext cx="160322" cy="1603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椭圆 26"/>
            <p:cNvSpPr/>
            <p:nvPr/>
          </p:nvSpPr>
          <p:spPr>
            <a:xfrm>
              <a:off x="7387546" y="1900733"/>
              <a:ext cx="160322" cy="1603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" name="椭圆 27"/>
            <p:cNvSpPr/>
            <p:nvPr/>
          </p:nvSpPr>
          <p:spPr>
            <a:xfrm>
              <a:off x="7387546" y="2143632"/>
              <a:ext cx="160322" cy="1603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4" name="椭圆 28"/>
            <p:cNvSpPr/>
            <p:nvPr/>
          </p:nvSpPr>
          <p:spPr>
            <a:xfrm>
              <a:off x="7387546" y="2384942"/>
              <a:ext cx="160322" cy="1603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5" name="椭圆 29"/>
            <p:cNvSpPr/>
            <p:nvPr/>
          </p:nvSpPr>
          <p:spPr>
            <a:xfrm>
              <a:off x="7387546" y="2627840"/>
              <a:ext cx="160322" cy="16034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6" name="椭圆 30"/>
            <p:cNvSpPr/>
            <p:nvPr/>
          </p:nvSpPr>
          <p:spPr>
            <a:xfrm>
              <a:off x="7387546" y="2870739"/>
              <a:ext cx="160322" cy="1603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7" name="右箭头 39"/>
            <p:cNvSpPr/>
            <p:nvPr/>
          </p:nvSpPr>
          <p:spPr>
            <a:xfrm>
              <a:off x="709537" y="2278575"/>
              <a:ext cx="439698" cy="266712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8" name="右箭头 31"/>
            <p:cNvSpPr/>
            <p:nvPr/>
          </p:nvSpPr>
          <p:spPr>
            <a:xfrm rot="10800000">
              <a:off x="6643075" y="3345422"/>
              <a:ext cx="439698" cy="266712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9" name="圆角矩形 35"/>
            <p:cNvSpPr/>
            <p:nvPr/>
          </p:nvSpPr>
          <p:spPr>
            <a:xfrm>
              <a:off x="5368429" y="3216829"/>
              <a:ext cx="1138134" cy="595339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>
                  <a:solidFill>
                    <a:schemeClr val="tx1"/>
                  </a:solidFill>
                </a:rPr>
                <a:t>Identity</a:t>
              </a:r>
              <a:endParaRPr lang="en-US" altLang="zh-CN" sz="1400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zh-CN" sz="1400" dirty="0">
                  <a:solidFill>
                    <a:schemeClr val="tx1"/>
                  </a:solidFill>
                </a:rPr>
                <a:t>Verification</a:t>
              </a:r>
              <a:endParaRPr lang="en-US" altLang="zh-CN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组合 42"/>
          <p:cNvGrpSpPr/>
          <p:nvPr/>
        </p:nvGrpSpPr>
        <p:grpSpPr bwMode="auto">
          <a:xfrm>
            <a:off x="-7938" y="1890713"/>
            <a:ext cx="1517651" cy="1168400"/>
            <a:chOff x="-8610" y="1890219"/>
            <a:chExt cx="1518250" cy="1168544"/>
          </a:xfrm>
        </p:grpSpPr>
        <p:sp>
          <p:nvSpPr>
            <p:cNvPr id="31" name="文本框 33"/>
            <p:cNvSpPr txBox="1">
              <a:spLocks noChangeArrowheads="1"/>
            </p:cNvSpPr>
            <p:nvPr/>
          </p:nvSpPr>
          <p:spPr bwMode="auto">
            <a:xfrm>
              <a:off x="-8610" y="2750986"/>
              <a:ext cx="15182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400"/>
                <a:t>NIR face picture</a:t>
              </a:r>
              <a:endParaRPr lang="zh-CN" altLang="en-US" sz="1400"/>
            </a:p>
          </p:txBody>
        </p:sp>
        <p:pic>
          <p:nvPicPr>
            <p:cNvPr id="32" name="图片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2892"/>
            <a:stretch>
              <a:fillRect/>
            </a:stretch>
          </p:blipFill>
          <p:spPr bwMode="auto">
            <a:xfrm>
              <a:off x="95435" y="1890219"/>
              <a:ext cx="1145687" cy="902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应用 </a:t>
            </a:r>
            <a:r>
              <a:rPr lang="en-US" altLang="zh-CN" sz="4400" b="1" dirty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人脸识别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568" y="1916832"/>
            <a:ext cx="7379079" cy="8382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03693" y="285293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itchFamily="2" charset="-122"/>
              </a:rPr>
              <a:t>身</a:t>
            </a:r>
            <a:r>
              <a:rPr lang="zh-CN" altLang="en-US" dirty="0" smtClean="0">
                <a:latin typeface="黑体" pitchFamily="2" charset="-122"/>
              </a:rPr>
              <a:t>份证照片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429000"/>
            <a:ext cx="7417181" cy="8445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03693" y="436510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itchFamily="2" charset="-122"/>
              </a:rPr>
              <a:t>真</a:t>
            </a:r>
            <a:r>
              <a:rPr lang="zh-CN" altLang="en-US" dirty="0" smtClean="0">
                <a:latin typeface="黑体" pitchFamily="2" charset="-122"/>
              </a:rPr>
              <a:t>实场景照片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应用 </a:t>
            </a:r>
            <a:r>
              <a:rPr lang="en-US" altLang="zh-CN" sz="4400" b="1" dirty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人脸识别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5" name="组合 12"/>
          <p:cNvGrpSpPr/>
          <p:nvPr/>
        </p:nvGrpSpPr>
        <p:grpSpPr bwMode="auto">
          <a:xfrm>
            <a:off x="2539908" y="1228725"/>
            <a:ext cx="3700512" cy="2641952"/>
            <a:chOff x="990689" y="1148446"/>
            <a:chExt cx="5028908" cy="3815058"/>
          </a:xfrm>
        </p:grpSpPr>
        <p:grpSp>
          <p:nvGrpSpPr>
            <p:cNvPr id="6" name="组合 10"/>
            <p:cNvGrpSpPr/>
            <p:nvPr/>
          </p:nvGrpSpPr>
          <p:grpSpPr bwMode="auto">
            <a:xfrm>
              <a:off x="1179499" y="1148446"/>
              <a:ext cx="4840098" cy="3815058"/>
              <a:chOff x="1179499" y="1148446"/>
              <a:chExt cx="4840098" cy="3815058"/>
            </a:xfrm>
          </p:grpSpPr>
          <p:grpSp>
            <p:nvGrpSpPr>
              <p:cNvPr id="8" name="组合 8"/>
              <p:cNvGrpSpPr/>
              <p:nvPr/>
            </p:nvGrpSpPr>
            <p:grpSpPr bwMode="auto">
              <a:xfrm>
                <a:off x="1179499" y="1250832"/>
                <a:ext cx="4840098" cy="3712672"/>
                <a:chOff x="1179499" y="1250832"/>
                <a:chExt cx="4840098" cy="3712672"/>
              </a:xfrm>
            </p:grpSpPr>
            <p:pic>
              <p:nvPicPr>
                <p:cNvPr id="10" name="图片 5"/>
                <p:cNvPicPr>
                  <a:picLocks noChangeAspect="1"/>
                </p:cNvPicPr>
                <p:nvPr/>
              </p:nvPicPr>
              <p:blipFill>
                <a:blip r:embed="rId1"/>
                <a:srcRect/>
                <a:stretch>
                  <a:fillRect/>
                </a:stretch>
              </p:blipFill>
              <p:spPr bwMode="auto">
                <a:xfrm>
                  <a:off x="1179499" y="1250832"/>
                  <a:ext cx="4840098" cy="36300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" name="文本框 6"/>
                <p:cNvSpPr txBox="1">
                  <a:spLocks noChangeArrowheads="1"/>
                </p:cNvSpPr>
                <p:nvPr/>
              </p:nvSpPr>
              <p:spPr bwMode="auto">
                <a:xfrm>
                  <a:off x="2898475" y="4599679"/>
                  <a:ext cx="2274352" cy="3638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panose="020B0604020202090204" pitchFamily="34" charset="0"/>
                      <a:ea typeface="华文细黑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1"/>
                    </a:buClr>
                    <a:buFont typeface="Wingdings" panose="05000000000000000000" pitchFamily="2" charset="2"/>
                    <a:buChar char="n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华文细黑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1600">
                      <a:solidFill>
                        <a:schemeClr val="tx1"/>
                      </a:solidFill>
                      <a:latin typeface="Arial" panose="020B0604020202090204" pitchFamily="34" charset="0"/>
                      <a:ea typeface="华文细黑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hlink"/>
                    </a:buClr>
                    <a:buFont typeface="Wingdings" panose="05000000000000000000" pitchFamily="2" charset="2"/>
                    <a:buChar char="n"/>
                    <a:defRPr sz="1400">
                      <a:solidFill>
                        <a:schemeClr val="tx1"/>
                      </a:solidFill>
                      <a:latin typeface="Arial" panose="020B0604020202090204" pitchFamily="34" charset="0"/>
                      <a:ea typeface="华文细黑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华文细黑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华文细黑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华文细黑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华文细黑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>
                      <a:solidFill>
                        <a:schemeClr val="tx1"/>
                      </a:solidFill>
                      <a:latin typeface="Arial" panose="020B0604020202090204" pitchFamily="34" charset="0"/>
                      <a:ea typeface="华文细黑" pitchFamily="2" charset="-122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n-US" altLang="zh-CN" sz="1400"/>
                    <a:t>false positive rate</a:t>
                  </a:r>
                  <a:endParaRPr lang="zh-CN" altLang="en-US" sz="1400"/>
                </a:p>
              </p:txBody>
            </p:sp>
          </p:grpSp>
          <p:sp>
            <p:nvSpPr>
              <p:cNvPr id="9" name="文本框 9"/>
              <p:cNvSpPr txBox="1">
                <a:spLocks noChangeArrowheads="1"/>
              </p:cNvSpPr>
              <p:nvPr/>
            </p:nvSpPr>
            <p:spPr bwMode="auto">
              <a:xfrm>
                <a:off x="2898475" y="1148446"/>
                <a:ext cx="1561382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Arial" panose="020B0604020202090204" pitchFamily="34" charset="0"/>
                    <a:ea typeface="华文细黑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n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华文细黑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1600">
                    <a:solidFill>
                      <a:schemeClr val="tx1"/>
                    </a:solidFill>
                    <a:latin typeface="Arial" panose="020B0604020202090204" pitchFamily="34" charset="0"/>
                    <a:ea typeface="华文细黑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hlink"/>
                  </a:buClr>
                  <a:buFont typeface="Wingdings" panose="05000000000000000000" pitchFamily="2" charset="2"/>
                  <a:buChar char="n"/>
                  <a:defRPr sz="1400">
                    <a:solidFill>
                      <a:schemeClr val="tx1"/>
                    </a:solidFill>
                    <a:latin typeface="Arial" panose="020B0604020202090204" pitchFamily="34" charset="0"/>
                    <a:ea typeface="华文细黑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华文细黑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华文细黑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华文细黑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华文细黑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华文细黑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zh-CN" sz="1800"/>
                  <a:t>ROC Curve</a:t>
                </a:r>
                <a:endParaRPr lang="zh-CN" altLang="en-US" sz="1800"/>
              </a:p>
            </p:txBody>
          </p:sp>
        </p:grpSp>
        <p:sp>
          <p:nvSpPr>
            <p:cNvPr id="7" name="文本框 11"/>
            <p:cNvSpPr txBox="1">
              <a:spLocks noChangeArrowheads="1"/>
            </p:cNvSpPr>
            <p:nvPr/>
          </p:nvSpPr>
          <p:spPr bwMode="auto">
            <a:xfrm rot="10800000">
              <a:off x="990689" y="1706490"/>
              <a:ext cx="542856" cy="2438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1600"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n"/>
                <a:defRPr sz="1400"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90204" pitchFamily="34" charset="0"/>
                  <a:ea typeface="华文细黑" pitchFamily="2" charset="-122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1800"/>
                <a:t>true positive rate</a:t>
              </a:r>
              <a:endParaRPr lang="zh-CN" altLang="en-US" sz="1800"/>
            </a:p>
          </p:txBody>
        </p:sp>
      </p:grpSp>
      <p:sp>
        <p:nvSpPr>
          <p:cNvPr id="12" name="文本框 13"/>
          <p:cNvSpPr txBox="1"/>
          <p:nvPr/>
        </p:nvSpPr>
        <p:spPr>
          <a:xfrm>
            <a:off x="1002850" y="4313429"/>
            <a:ext cx="6913562" cy="23083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/>
              <a:t>识别率</a:t>
            </a:r>
            <a:r>
              <a:rPr lang="zh-CN" altLang="en-US" dirty="0" smtClean="0"/>
              <a:t>：在</a:t>
            </a:r>
            <a:r>
              <a:rPr lang="en-US" altLang="zh-CN" dirty="0" smtClean="0"/>
              <a:t>LFW</a:t>
            </a:r>
            <a:r>
              <a:rPr lang="zh-CN" altLang="en-US" dirty="0" smtClean="0"/>
              <a:t>上，我</a:t>
            </a:r>
            <a:r>
              <a:rPr lang="zh-CN" altLang="en-US" dirty="0"/>
              <a:t>们</a:t>
            </a:r>
            <a:r>
              <a:rPr lang="en-US" altLang="zh-CN" dirty="0" smtClean="0"/>
              <a:t> 0.992 </a:t>
            </a:r>
            <a:r>
              <a:rPr lang="en-US" altLang="zh-CN" dirty="0"/>
              <a:t>vs </a:t>
            </a:r>
            <a:r>
              <a:rPr lang="en-US" altLang="zh-CN" dirty="0" err="1"/>
              <a:t>DeepID</a:t>
            </a:r>
            <a:r>
              <a:rPr lang="en-US" altLang="zh-CN" dirty="0"/>
              <a:t> 0.975</a:t>
            </a: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/>
              <a:t>时间复杂度</a:t>
            </a:r>
            <a:r>
              <a:rPr lang="en-US" altLang="zh-CN" dirty="0"/>
              <a:t>: 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在在瑞星微</a:t>
            </a:r>
            <a:r>
              <a:rPr lang="en-US" altLang="zh-CN" dirty="0"/>
              <a:t> RK3288 </a:t>
            </a:r>
            <a:r>
              <a:rPr lang="zh-CN" altLang="en-US" dirty="0"/>
              <a:t>上硬件实现 </a:t>
            </a:r>
            <a:r>
              <a:rPr lang="en-US" altLang="zh-CN" dirty="0"/>
              <a:t>~20-30ms/</a:t>
            </a:r>
            <a:r>
              <a:rPr lang="zh-CN" altLang="en-US" dirty="0"/>
              <a:t>帧</a:t>
            </a:r>
            <a:r>
              <a:rPr lang="en-US" altLang="zh-CN" dirty="0"/>
              <a:t>, </a:t>
            </a:r>
            <a:r>
              <a:rPr lang="zh-CN" altLang="en-US" dirty="0"/>
              <a:t>实时</a:t>
            </a:r>
            <a:r>
              <a:rPr lang="en-US" altLang="zh-CN" dirty="0"/>
              <a:t>.</a:t>
            </a:r>
            <a:endParaRPr lang="en-US" altLang="zh-CN" dirty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/>
              <a:t>未来规划：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  <a:defRPr/>
            </a:pPr>
            <a:r>
              <a:rPr lang="zh-CN" altLang="en-US" dirty="0"/>
              <a:t>实际场景的更高识别率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  <a:defRPr/>
            </a:pPr>
            <a:r>
              <a:rPr lang="zh-CN" altLang="en-US" dirty="0"/>
              <a:t>结合具体硬件对卷积神经网络的优化</a:t>
            </a:r>
            <a:endParaRPr lang="en-US" altLang="zh-CN" dirty="0"/>
          </a:p>
        </p:txBody>
      </p:sp>
      <p:sp>
        <p:nvSpPr>
          <p:cNvPr id="4" name="Rectangle 3"/>
          <p:cNvSpPr/>
          <p:nvPr/>
        </p:nvSpPr>
        <p:spPr>
          <a:xfrm>
            <a:off x="3241667" y="3923518"/>
            <a:ext cx="2660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dirty="0" smtClean="0"/>
              <a:t>在身份证场景下的</a:t>
            </a:r>
            <a:r>
              <a:rPr lang="en-US" altLang="zh-CN" dirty="0" smtClean="0"/>
              <a:t>ROC</a:t>
            </a:r>
            <a:r>
              <a:rPr lang="zh-CN" altLang="en-US" dirty="0" smtClean="0"/>
              <a:t>图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应用 </a:t>
            </a:r>
            <a:r>
              <a:rPr lang="en-US" altLang="zh-CN" sz="4400" b="1" dirty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人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脸</a:t>
            </a: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特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征点检测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5" name="组合 3"/>
          <p:cNvGrpSpPr/>
          <p:nvPr/>
        </p:nvGrpSpPr>
        <p:grpSpPr>
          <a:xfrm>
            <a:off x="438724" y="2233613"/>
            <a:ext cx="2218006" cy="1016000"/>
            <a:chOff x="2133600" y="0"/>
            <a:chExt cx="1828800" cy="1016000"/>
          </a:xfrm>
        </p:grpSpPr>
        <p:sp>
          <p:nvSpPr>
            <p:cNvPr id="6" name="圆角矩形 4"/>
            <p:cNvSpPr/>
            <p:nvPr/>
          </p:nvSpPr>
          <p:spPr>
            <a:xfrm>
              <a:off x="2133600" y="0"/>
              <a:ext cx="1828800" cy="10160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圆角矩形 4"/>
            <p:cNvSpPr txBox="1"/>
            <p:nvPr/>
          </p:nvSpPr>
          <p:spPr>
            <a:xfrm>
              <a:off x="2163358" y="29758"/>
              <a:ext cx="1769284" cy="9564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000" dirty="0" smtClean="0"/>
                <a:t>Pose Estimation</a:t>
              </a:r>
              <a:endParaRPr lang="zh-CN" altLang="en-US" sz="3000" kern="1200" dirty="0"/>
            </a:p>
          </p:txBody>
        </p:sp>
      </p:grpSp>
      <p:grpSp>
        <p:nvGrpSpPr>
          <p:cNvPr id="8" name="组合 6"/>
          <p:cNvGrpSpPr/>
          <p:nvPr/>
        </p:nvGrpSpPr>
        <p:grpSpPr>
          <a:xfrm>
            <a:off x="3817314" y="2233613"/>
            <a:ext cx="1828800" cy="1016000"/>
            <a:chOff x="2133600" y="0"/>
            <a:chExt cx="1828800" cy="1016000"/>
          </a:xfrm>
        </p:grpSpPr>
        <p:sp>
          <p:nvSpPr>
            <p:cNvPr id="9" name="圆角矩形 7"/>
            <p:cNvSpPr/>
            <p:nvPr/>
          </p:nvSpPr>
          <p:spPr>
            <a:xfrm>
              <a:off x="2133600" y="0"/>
              <a:ext cx="1828800" cy="10160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圆角矩形 4"/>
            <p:cNvSpPr txBox="1"/>
            <p:nvPr/>
          </p:nvSpPr>
          <p:spPr>
            <a:xfrm>
              <a:off x="2163358" y="29758"/>
              <a:ext cx="1769284" cy="9564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000" dirty="0" smtClean="0"/>
                <a:t>Coarse Stage</a:t>
              </a:r>
              <a:endParaRPr lang="zh-CN" altLang="en-US" sz="3000" kern="1200" dirty="0"/>
            </a:p>
          </p:txBody>
        </p:sp>
      </p:grpSp>
      <p:grpSp>
        <p:nvGrpSpPr>
          <p:cNvPr id="11" name="组合 9"/>
          <p:cNvGrpSpPr/>
          <p:nvPr/>
        </p:nvGrpSpPr>
        <p:grpSpPr>
          <a:xfrm>
            <a:off x="6806698" y="2263371"/>
            <a:ext cx="1828800" cy="1016000"/>
            <a:chOff x="2133600" y="0"/>
            <a:chExt cx="1828800" cy="1016000"/>
          </a:xfrm>
        </p:grpSpPr>
        <p:sp>
          <p:nvSpPr>
            <p:cNvPr id="12" name="圆角矩形 10"/>
            <p:cNvSpPr/>
            <p:nvPr/>
          </p:nvSpPr>
          <p:spPr>
            <a:xfrm>
              <a:off x="2133600" y="0"/>
              <a:ext cx="1828800" cy="10160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圆角矩形 4"/>
            <p:cNvSpPr txBox="1"/>
            <p:nvPr/>
          </p:nvSpPr>
          <p:spPr>
            <a:xfrm>
              <a:off x="2163358" y="29758"/>
              <a:ext cx="1769284" cy="9564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000" dirty="0" smtClean="0"/>
                <a:t>Fine Stage</a:t>
              </a:r>
              <a:endParaRPr lang="zh-CN" altLang="en-US" sz="3000" kern="1200" dirty="0"/>
            </a:p>
          </p:txBody>
        </p:sp>
      </p:grpSp>
      <p:sp>
        <p:nvSpPr>
          <p:cNvPr id="14" name="右箭头 12"/>
          <p:cNvSpPr/>
          <p:nvPr/>
        </p:nvSpPr>
        <p:spPr>
          <a:xfrm>
            <a:off x="2779822" y="2553321"/>
            <a:ext cx="914400" cy="4360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3"/>
          <p:cNvSpPr/>
          <p:nvPr/>
        </p:nvSpPr>
        <p:spPr>
          <a:xfrm>
            <a:off x="5769206" y="2523563"/>
            <a:ext cx="914400" cy="4360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2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163970"/>
            <a:ext cx="2963636" cy="1891497"/>
          </a:xfrm>
          <a:prstGeom prst="rect">
            <a:avLst/>
          </a:prstGeom>
        </p:spPr>
      </p:pic>
      <p:pic>
        <p:nvPicPr>
          <p:cNvPr id="17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07" y="3792538"/>
            <a:ext cx="1181462" cy="754051"/>
          </a:xfrm>
          <a:prstGeom prst="rect">
            <a:avLst/>
          </a:prstGeom>
        </p:spPr>
      </p:pic>
      <p:sp>
        <p:nvSpPr>
          <p:cNvPr id="18" name="文本框 24"/>
          <p:cNvSpPr txBox="1"/>
          <p:nvPr/>
        </p:nvSpPr>
        <p:spPr>
          <a:xfrm>
            <a:off x="661177" y="5860357"/>
            <a:ext cx="289111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Figure1-a K-means on </a:t>
            </a:r>
            <a:r>
              <a:rPr lang="en-US" altLang="zh-CN" sz="1350" dirty="0" err="1"/>
              <a:t>helen</a:t>
            </a:r>
            <a:r>
              <a:rPr lang="en-US" altLang="zh-CN" sz="1350" dirty="0"/>
              <a:t> dataset</a:t>
            </a:r>
            <a:endParaRPr lang="zh-CN" altLang="en-US" sz="1350" dirty="0"/>
          </a:p>
        </p:txBody>
      </p:sp>
      <p:sp>
        <p:nvSpPr>
          <p:cNvPr id="24" name="文本框 13"/>
          <p:cNvSpPr txBox="1"/>
          <p:nvPr/>
        </p:nvSpPr>
        <p:spPr>
          <a:xfrm>
            <a:off x="546188" y="1471589"/>
            <a:ext cx="6913562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 smtClean="0"/>
              <a:t>Face Alignment Overview</a:t>
            </a:r>
            <a:endParaRPr lang="en-US" altLang="zh-CN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应用 </a:t>
            </a:r>
            <a:r>
              <a:rPr lang="en-US" altLang="zh-CN" sz="4400" b="1" dirty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人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脸</a:t>
            </a: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特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征点检测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6" name="Picture 2" descr="600 &#10;400 &#10;200 &#10;600 &#10;400 &#10;200 &#10;0.4 &#10;0.3 &#10;0.1 &#10;Left Eye &#10;Left Mouth &#10;Fail Rate &#10;Right Eye &#10;600 &#10;400 &#10;200 &#10;Right Mouth &#10;600 &#10;400 &#10;200 &#10;300 &#10;200 &#10;100 &#10;1.5 &#10;0.1 &#10;0.08 &#10;0.06 &#10;LE &#10;Nose &#10;Mean Error &#10;RE &#10;N &#10;LM &#10;RM &#10;RE &#10;N &#10;LM &#10;RM 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355976" y="2268943"/>
            <a:ext cx="4691874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2"/>
          <p:cNvSpPr/>
          <p:nvPr/>
        </p:nvSpPr>
        <p:spPr>
          <a:xfrm>
            <a:off x="5203396" y="5329764"/>
            <a:ext cx="3213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ea typeface="宋体" pitchFamily="2" charset="-122"/>
              </a:rPr>
              <a:t>在</a:t>
            </a:r>
            <a:r>
              <a:rPr lang="en-US" altLang="zh-CN" dirty="0">
                <a:ea typeface="宋体" pitchFamily="2" charset="-122"/>
              </a:rPr>
              <a:t>AFLW</a:t>
            </a:r>
            <a:r>
              <a:rPr lang="zh-CN" altLang="zh-CN" dirty="0">
                <a:ea typeface="宋体" pitchFamily="2" charset="-122"/>
              </a:rPr>
              <a:t>数据集上的错误率，平均错误率</a:t>
            </a:r>
            <a:r>
              <a:rPr lang="en-US" altLang="zh-CN" dirty="0">
                <a:ea typeface="Calibri" panose="020F0502020204030204" pitchFamily="34" charset="0"/>
              </a:rPr>
              <a:t>7.71</a:t>
            </a:r>
            <a:r>
              <a:rPr lang="en-US" altLang="zh-CN" dirty="0">
                <a:ea typeface="宋体" pitchFamily="2" charset="-122"/>
              </a:rPr>
              <a:t>%</a:t>
            </a:r>
            <a:endParaRPr lang="zh-CN" altLang="en-US" dirty="0"/>
          </a:p>
        </p:txBody>
      </p:sp>
      <p:pic>
        <p:nvPicPr>
          <p:cNvPr id="8" name="Picture 4" descr="0.0030 &#10;0.0028 &#10;0.0026 &#10;0.0024 &#10;0.0022 &#10;0.0020 &#10;Test accuracy vs. Iters &#10;—x— train-2017-06-03-23-09-16 &#10;200000 &#10;400000 &#10;600000 &#10;tters &#10;800000 &#10;1000000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1" y="2160450"/>
            <a:ext cx="4221169" cy="316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5"/>
          <p:cNvSpPr/>
          <p:nvPr/>
        </p:nvSpPr>
        <p:spPr>
          <a:xfrm>
            <a:off x="1835696" y="5413738"/>
            <a:ext cx="2520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ea typeface="宋体" pitchFamily="2" charset="-122"/>
              </a:rPr>
              <a:t>训练曲线</a:t>
            </a:r>
            <a:endParaRPr lang="zh-CN" altLang="en-US" dirty="0"/>
          </a:p>
        </p:txBody>
      </p:sp>
      <p:sp>
        <p:nvSpPr>
          <p:cNvPr id="11" name="文本框 13"/>
          <p:cNvSpPr txBox="1"/>
          <p:nvPr/>
        </p:nvSpPr>
        <p:spPr>
          <a:xfrm>
            <a:off x="546188" y="1471589"/>
            <a:ext cx="6913562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 smtClean="0"/>
              <a:t>Coarse Stage</a:t>
            </a:r>
            <a:endParaRPr lang="en-US" altLang="zh-CN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应用 </a:t>
            </a:r>
            <a:r>
              <a:rPr lang="en-US" altLang="zh-CN" sz="4400" b="1" dirty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人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脸</a:t>
            </a: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特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征点检测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矩形 4"/>
          <p:cNvSpPr/>
          <p:nvPr/>
        </p:nvSpPr>
        <p:spPr>
          <a:xfrm>
            <a:off x="611560" y="4005064"/>
            <a:ext cx="8032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ea typeface="宋体" pitchFamily="2" charset="-122"/>
              </a:rPr>
              <a:t>第一行是成功的检测，第二行是失败的检测。绿色是真实值，蓝色是检测值。</a:t>
            </a:r>
            <a:endParaRPr lang="zh-CN" altLang="en-US" dirty="0"/>
          </a:p>
        </p:txBody>
      </p:sp>
      <p:pic>
        <p:nvPicPr>
          <p:cNvPr id="12" name="Picture 1" descr="C:\Users\陈伟亮\AppData\Local\Temp\msohtmlclip1\02\clip_image00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0923" y="1829826"/>
            <a:ext cx="8975573" cy="206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自编码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器 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Auto-encoder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87524" y="1410738"/>
            <a:ext cx="85689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自编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码器：解决（</a:t>
            </a:r>
            <a:r>
              <a:rPr lang="en-US" altLang="zh-CN" sz="2400" dirty="0" err="1" smtClean="0">
                <a:latin typeface="黑体" pitchFamily="2" charset="-122"/>
                <a:ea typeface="黑体" pitchFamily="2" charset="-122"/>
              </a:rPr>
              <a:t>W,b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）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参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数初始化问题，例如训练如下网络：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520" y="2060848"/>
            <a:ext cx="8791065" cy="1222320"/>
          </a:xfrm>
          <a:prstGeom prst="rect">
            <a:avLst/>
          </a:prstGeom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30992" y="3471613"/>
            <a:ext cx="85689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步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骤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：先训练这个网络：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4121608"/>
            <a:ext cx="3030419" cy="123944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699792" y="5388710"/>
            <a:ext cx="2304256" cy="32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707904" y="5490243"/>
            <a:ext cx="6480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BP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应用 </a:t>
            </a:r>
            <a:r>
              <a:rPr lang="en-US" altLang="zh-CN" sz="4400" b="1" dirty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卷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积神经网络压缩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文本框 3"/>
          <p:cNvSpPr txBox="1"/>
          <p:nvPr/>
        </p:nvSpPr>
        <p:spPr>
          <a:xfrm>
            <a:off x="107504" y="1196752"/>
            <a:ext cx="90364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Why Model Compression</a:t>
            </a:r>
            <a:endParaRPr lang="en-US" altLang="zh-CN" sz="2400" b="1" dirty="0" smtClean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 smtClean="0"/>
              <a:t>Large DNNs are hard to deploy on embedded systems. (high storage, massive computation)</a:t>
            </a:r>
            <a:endParaRPr lang="en-US" altLang="zh-CN" dirty="0" smtClean="0"/>
          </a:p>
          <a:p>
            <a:pPr marL="285750" indent="-285750">
              <a:buFontTx/>
              <a:buChar char="-"/>
            </a:pP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285750" indent="-285750">
              <a:buFontTx/>
              <a:buChar char="-"/>
            </a:pPr>
            <a:endParaRPr lang="en-US" altLang="zh-CN" dirty="0" smtClean="0"/>
          </a:p>
          <a:p>
            <a:pPr marL="285750" indent="-285750">
              <a:buFontTx/>
              <a:buChar char="-"/>
            </a:pPr>
            <a:endParaRPr lang="en-US" altLang="zh-CN" dirty="0" smtClean="0"/>
          </a:p>
        </p:txBody>
      </p:sp>
      <p:graphicFrame>
        <p:nvGraphicFramePr>
          <p:cNvPr id="12" name="表格 6"/>
          <p:cNvGraphicFramePr>
            <a:graphicFrameLocks noGrp="1"/>
          </p:cNvGraphicFramePr>
          <p:nvPr/>
        </p:nvGraphicFramePr>
        <p:xfrm>
          <a:off x="2106811" y="2024880"/>
          <a:ext cx="4280732" cy="109728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965046"/>
                <a:gridCol w="1888775"/>
                <a:gridCol w="1426911"/>
              </a:tblGrid>
              <a:tr h="15374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effectLst/>
                        </a:rPr>
                        <a:t>Year</a:t>
                      </a:r>
                      <a:endParaRPr lang="en-US" altLang="zh-CN" sz="1200" b="1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effectLst/>
                        </a:rPr>
                        <a:t>Model</a:t>
                      </a:r>
                      <a:endParaRPr lang="en-US" sz="1200" b="1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effectLst/>
                        </a:rPr>
                        <a:t>Storage</a:t>
                      </a:r>
                      <a:endParaRPr lang="en-US" sz="1200" b="1" dirty="0">
                        <a:effectLst/>
                      </a:endParaRPr>
                    </a:p>
                  </a:txBody>
                  <a:tcPr marL="0" marR="0" marT="0" marB="0" anchor="ctr"/>
                </a:tc>
              </a:tr>
              <a:tr h="1405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effectLst/>
                        </a:rPr>
                        <a:t>2012</a:t>
                      </a:r>
                      <a:endParaRPr lang="en-US" altLang="zh-CN" sz="12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AlexNet</a:t>
                      </a:r>
                      <a:endParaRPr lang="en-US" sz="12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240MB</a:t>
                      </a:r>
                      <a:endParaRPr lang="en-US" sz="1200" dirty="0">
                        <a:effectLst/>
                      </a:endParaRPr>
                    </a:p>
                  </a:txBody>
                  <a:tcPr marL="0" marR="0" marT="0" marB="0" anchor="ctr"/>
                </a:tc>
              </a:tr>
              <a:tr h="1405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2014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VGG</a:t>
                      </a:r>
                      <a:endParaRPr lang="en-US" sz="12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500MB</a:t>
                      </a:r>
                      <a:endParaRPr lang="en-US" sz="1200" dirty="0">
                        <a:effectLst/>
                      </a:endParaRPr>
                    </a:p>
                  </a:txBody>
                  <a:tcPr marL="0" marR="0" marT="0" marB="0" anchor="ctr"/>
                </a:tc>
              </a:tr>
              <a:tr h="1405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effectLst/>
                        </a:rPr>
                        <a:t>2014</a:t>
                      </a:r>
                      <a:endParaRPr lang="en-US" altLang="zh-CN" sz="12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Inception-v1</a:t>
                      </a:r>
                      <a:endParaRPr lang="en-US" sz="12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51MB</a:t>
                      </a:r>
                      <a:endParaRPr lang="en-US" sz="1200" dirty="0">
                        <a:effectLst/>
                      </a:endParaRPr>
                    </a:p>
                  </a:txBody>
                  <a:tcPr marL="0" marR="0" marT="0" marB="0" anchor="ctr"/>
                </a:tc>
              </a:tr>
              <a:tr h="1405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2015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ResNet-101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6.8MB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0" marB="0" anchor="ctr"/>
                </a:tc>
              </a:tr>
              <a:tr h="1405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>
                          <a:effectLst/>
                        </a:rPr>
                        <a:t>2015</a:t>
                      </a:r>
                      <a:endParaRPr lang="en-US" altLang="zh-CN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Inception-v3</a:t>
                      </a:r>
                      <a:endParaRPr lang="en-US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91MB</a:t>
                      </a:r>
                      <a:endParaRPr lang="en-US" sz="1200" dirty="0">
                        <a:effectLst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13" name="矩形 7"/>
          <p:cNvSpPr/>
          <p:nvPr/>
        </p:nvSpPr>
        <p:spPr>
          <a:xfrm>
            <a:off x="539552" y="3330429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 smtClean="0"/>
              <a:t>Over-parameterization leads to </a:t>
            </a:r>
            <a:r>
              <a:rPr lang="en-US" altLang="zh-CN" i="1" dirty="0" smtClean="0"/>
              <a:t>powerful but vulnerable</a:t>
            </a:r>
            <a:r>
              <a:rPr lang="en-US" altLang="zh-CN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/>
              <a:t>expressivity. 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364493" y="3709780"/>
            <a:ext cx="4294435" cy="2648528"/>
            <a:chOff x="504645" y="3156683"/>
            <a:chExt cx="5896149" cy="3454415"/>
          </a:xfrm>
        </p:grpSpPr>
        <p:sp>
          <p:nvSpPr>
            <p:cNvPr id="15" name="矩形 4"/>
            <p:cNvSpPr/>
            <p:nvPr/>
          </p:nvSpPr>
          <p:spPr>
            <a:xfrm>
              <a:off x="504645" y="6026323"/>
              <a:ext cx="589614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Deep Neural Networks are Easily Fooled: High Confidence Predictions for Unrecognizable Images, Nguyen, </a:t>
              </a:r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Yosinski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Clune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2014 </a:t>
              </a:r>
              <a:endParaRPr lang="en-US" altLang="zh-CN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grpSp>
          <p:nvGrpSpPr>
            <p:cNvPr id="16" name="组合 12"/>
            <p:cNvGrpSpPr/>
            <p:nvPr/>
          </p:nvGrpSpPr>
          <p:grpSpPr>
            <a:xfrm>
              <a:off x="911615" y="3156683"/>
              <a:ext cx="4393631" cy="2789432"/>
              <a:chOff x="911615" y="3156683"/>
              <a:chExt cx="4393631" cy="2789432"/>
            </a:xfrm>
          </p:grpSpPr>
          <p:sp>
            <p:nvSpPr>
              <p:cNvPr id="17" name="文本框 8"/>
              <p:cNvSpPr txBox="1"/>
              <p:nvPr/>
            </p:nvSpPr>
            <p:spPr>
              <a:xfrm>
                <a:off x="1932316" y="5576783"/>
                <a:ext cx="19668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&gt;99.6% confidence</a:t>
                </a:r>
                <a:endParaRPr lang="zh-CN" altLang="en-US" dirty="0"/>
              </a:p>
            </p:txBody>
          </p:sp>
          <p:pic>
            <p:nvPicPr>
              <p:cNvPr id="18" name="图片 9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11615" y="3156683"/>
                <a:ext cx="4393631" cy="2364224"/>
              </a:xfrm>
              <a:prstGeom prst="rect">
                <a:avLst/>
              </a:prstGeom>
            </p:spPr>
          </p:pic>
        </p:grpSp>
      </p:grpSp>
      <p:grpSp>
        <p:nvGrpSpPr>
          <p:cNvPr id="19" name="组合 14"/>
          <p:cNvGrpSpPr/>
          <p:nvPr/>
        </p:nvGrpSpPr>
        <p:grpSpPr>
          <a:xfrm>
            <a:off x="4143763" y="3698507"/>
            <a:ext cx="4630580" cy="2648353"/>
            <a:chOff x="5702060" y="3156911"/>
            <a:chExt cx="6357668" cy="3454187"/>
          </a:xfrm>
        </p:grpSpPr>
        <p:pic>
          <p:nvPicPr>
            <p:cNvPr id="20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2060" y="3156911"/>
              <a:ext cx="6228002" cy="2333461"/>
            </a:xfrm>
            <a:prstGeom prst="rect">
              <a:avLst/>
            </a:prstGeom>
          </p:spPr>
        </p:pic>
        <p:sp>
          <p:nvSpPr>
            <p:cNvPr id="21" name="矩形 11"/>
            <p:cNvSpPr/>
            <p:nvPr/>
          </p:nvSpPr>
          <p:spPr>
            <a:xfrm>
              <a:off x="6366295" y="6026323"/>
              <a:ext cx="569343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Goodfellow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I J, </a:t>
              </a:r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Shlens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J, </a:t>
              </a:r>
              <a:r>
                <a:rPr lang="en-US" altLang="zh-CN" sz="16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Szegedy</a:t>
              </a:r>
              <a:r>
                <a:rPr lang="en-US" altLang="zh-CN" sz="1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C. Explaining and Harnessing Adversarial Examples[J]. Computer Science, 2014.</a:t>
              </a:r>
              <a:endParaRPr lang="zh-CN" alt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应用 </a:t>
            </a:r>
            <a:r>
              <a:rPr lang="en-US" altLang="zh-CN" sz="4400" b="1" dirty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卷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积神经网络压缩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3" name="矩形 1"/>
          <p:cNvSpPr/>
          <p:nvPr/>
        </p:nvSpPr>
        <p:spPr>
          <a:xfrm>
            <a:off x="602267" y="1211434"/>
            <a:ext cx="59139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/>
              <a:t>How to do Model Compression</a:t>
            </a:r>
            <a:endParaRPr lang="en-US" altLang="zh-CN" sz="2400" b="1" dirty="0" smtClean="0"/>
          </a:p>
          <a:p>
            <a:r>
              <a:rPr lang="en-US" altLang="zh-CN" dirty="0" smtClean="0"/>
              <a:t>two basic ideas: </a:t>
            </a:r>
            <a:r>
              <a:rPr lang="en-US" altLang="zh-CN" dirty="0" smtClean="0">
                <a:solidFill>
                  <a:srgbClr val="C00000"/>
                </a:solidFill>
              </a:rPr>
              <a:t>less parameters &amp; less bits</a:t>
            </a:r>
            <a:endParaRPr lang="en-US" altLang="zh-CN" dirty="0" smtClean="0">
              <a:solidFill>
                <a:srgbClr val="C00000"/>
              </a:solidFill>
            </a:endParaRPr>
          </a:p>
        </p:txBody>
      </p:sp>
      <p:sp>
        <p:nvSpPr>
          <p:cNvPr id="24" name="矩形 2"/>
          <p:cNvSpPr/>
          <p:nvPr/>
        </p:nvSpPr>
        <p:spPr>
          <a:xfrm>
            <a:off x="251520" y="1961668"/>
            <a:ext cx="873022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/>
              <a:t>1. Matrix Decomposition </a:t>
            </a:r>
            <a:r>
              <a:rPr lang="en-US" altLang="zh-CN" dirty="0"/>
              <a:t>(</a:t>
            </a:r>
            <a:r>
              <a:rPr lang="en-US" altLang="zh-CN" dirty="0" smtClean="0"/>
              <a:t>less parameters)</a:t>
            </a:r>
            <a:endParaRPr lang="en-US" altLang="zh-CN" dirty="0" smtClean="0"/>
          </a:p>
          <a:p>
            <a:r>
              <a:rPr lang="en-US" altLang="zh-CN" i="1" dirty="0" smtClean="0"/>
              <a:t>CNNs transform convolution into matrix multiplication. Converted to optimization problems in linear algebra.</a:t>
            </a:r>
            <a:endParaRPr lang="en-US" altLang="zh-CN" i="1" dirty="0" smtClean="0"/>
          </a:p>
          <a:p>
            <a:r>
              <a:rPr lang="en-US" altLang="zh-CN" b="1" dirty="0" smtClean="0"/>
              <a:t>2. Quantization</a:t>
            </a:r>
            <a:r>
              <a:rPr lang="en-US" altLang="zh-CN" dirty="0" smtClean="0"/>
              <a:t> (less bits)</a:t>
            </a:r>
            <a:endParaRPr lang="en-US" altLang="zh-CN" dirty="0" smtClean="0"/>
          </a:p>
          <a:p>
            <a:r>
              <a:rPr lang="en-US" altLang="zh-CN" i="1" dirty="0" smtClean="0"/>
              <a:t>e.g. </a:t>
            </a:r>
            <a:r>
              <a:rPr lang="en-US" altLang="zh-CN" i="1" dirty="0" err="1" smtClean="0"/>
              <a:t>BinaryConnect</a:t>
            </a:r>
            <a:r>
              <a:rPr lang="zh-CN" altLang="en-US" i="1" dirty="0"/>
              <a:t> </a:t>
            </a:r>
            <a:r>
              <a:rPr lang="zh-CN" altLang="en-US" i="1" dirty="0" smtClean="0"/>
              <a:t>→ </a:t>
            </a:r>
            <a:r>
              <a:rPr lang="en-US" altLang="zh-CN" i="1" dirty="0" err="1" smtClean="0"/>
              <a:t>BinaryNet</a:t>
            </a:r>
            <a:r>
              <a:rPr lang="en-US" altLang="zh-CN" i="1" dirty="0" smtClean="0"/>
              <a:t> </a:t>
            </a:r>
            <a:r>
              <a:rPr lang="zh-CN" altLang="en-US" i="1" dirty="0" smtClean="0"/>
              <a:t>→ </a:t>
            </a:r>
            <a:r>
              <a:rPr lang="en-US" altLang="zh-CN" i="1" dirty="0" err="1" smtClean="0"/>
              <a:t>XORNet</a:t>
            </a:r>
            <a:r>
              <a:rPr lang="en-US" altLang="zh-CN" i="1" dirty="0" smtClean="0"/>
              <a:t> (</a:t>
            </a:r>
            <a:r>
              <a:rPr lang="en-US" altLang="zh-CN" i="1" dirty="0" err="1" smtClean="0"/>
              <a:t>Bengio</a:t>
            </a:r>
            <a:r>
              <a:rPr lang="en-US" altLang="zh-CN" i="1" dirty="0" smtClean="0"/>
              <a:t> 2016), c</a:t>
            </a:r>
            <a:r>
              <a:rPr lang="en-US" altLang="zh-CN" dirty="0" smtClean="0"/>
              <a:t>omparable performance with full-precision </a:t>
            </a:r>
            <a:r>
              <a:rPr lang="en-US" altLang="zh-CN" dirty="0" err="1" smtClean="0"/>
              <a:t>AlexNet</a:t>
            </a:r>
            <a:r>
              <a:rPr lang="en-US" altLang="zh-CN" dirty="0" smtClean="0"/>
              <a:t> with </a:t>
            </a:r>
            <a:r>
              <a:rPr lang="en-US" altLang="zh-CN" i="1" dirty="0" smtClean="0"/>
              <a:t>1 bit ONLY.</a:t>
            </a:r>
            <a:endParaRPr lang="en-US" altLang="zh-CN" i="1" dirty="0" smtClean="0"/>
          </a:p>
          <a:p>
            <a:endParaRPr lang="en-US" altLang="zh-CN" dirty="0" smtClean="0"/>
          </a:p>
          <a:p>
            <a:r>
              <a:rPr lang="en-US" altLang="zh-CN" b="1" dirty="0" smtClean="0"/>
              <a:t>3. Pruning</a:t>
            </a:r>
            <a:r>
              <a:rPr lang="en-US" altLang="zh-CN" dirty="0" smtClean="0"/>
              <a:t> (less parameters)</a:t>
            </a:r>
            <a:endParaRPr lang="en-US" altLang="zh-CN" dirty="0" smtClean="0"/>
          </a:p>
          <a:p>
            <a:r>
              <a:rPr lang="en-US" altLang="zh-CN" i="1" dirty="0" smtClean="0"/>
              <a:t>A long history since the rise of neural networks. </a:t>
            </a:r>
            <a:endParaRPr lang="en-US" altLang="zh-CN" i="1" dirty="0" smtClean="0"/>
          </a:p>
          <a:p>
            <a:r>
              <a:rPr lang="en-US" altLang="zh-CN" i="1" dirty="0" smtClean="0"/>
              <a:t>Used to be applied to handle over-fitting, now to do compression and acceleration of DNNs.</a:t>
            </a:r>
            <a:endParaRPr lang="en-US" altLang="zh-CN" i="1" dirty="0" smtClean="0"/>
          </a:p>
          <a:p>
            <a:endParaRPr lang="en-US" altLang="zh-CN" dirty="0" smtClean="0"/>
          </a:p>
          <a:p>
            <a:r>
              <a:rPr lang="en-US" altLang="zh-CN" b="1" dirty="0"/>
              <a:t>4</a:t>
            </a:r>
            <a:r>
              <a:rPr lang="en-US" altLang="zh-CN" b="1" dirty="0" smtClean="0"/>
              <a:t>. Distilling Knowledge </a:t>
            </a:r>
            <a:r>
              <a:rPr lang="en-US" altLang="zh-CN" dirty="0"/>
              <a:t>(</a:t>
            </a:r>
            <a:r>
              <a:rPr lang="en-US" altLang="zh-CN" dirty="0" smtClean="0"/>
              <a:t>less parameters)</a:t>
            </a:r>
            <a:endParaRPr lang="en-US" altLang="zh-CN" dirty="0" smtClean="0"/>
          </a:p>
          <a:p>
            <a:r>
              <a:rPr lang="en-US" altLang="zh-CN" i="1" dirty="0" smtClean="0"/>
              <a:t>Use a small network (student) to mimic large network (teacher)</a:t>
            </a:r>
            <a:endParaRPr lang="en-US" altLang="zh-CN" i="1" dirty="0" smtClean="0"/>
          </a:p>
          <a:p>
            <a:endParaRPr lang="en-US" altLang="zh-CN" i="1" dirty="0" smtClean="0"/>
          </a:p>
          <a:p>
            <a:r>
              <a:rPr lang="en-US" altLang="zh-CN" b="1" dirty="0"/>
              <a:t>5</a:t>
            </a:r>
            <a:r>
              <a:rPr lang="en-US" altLang="zh-CN" b="1" dirty="0" smtClean="0"/>
              <a:t>. New Compact </a:t>
            </a:r>
            <a:r>
              <a:rPr lang="en-US" altLang="zh-CN" b="1" dirty="0"/>
              <a:t>A</a:t>
            </a:r>
            <a:r>
              <a:rPr lang="en-US" altLang="zh-CN" b="1" dirty="0" smtClean="0"/>
              <a:t>rchitecture</a:t>
            </a:r>
            <a:r>
              <a:rPr lang="en-US" altLang="zh-CN" dirty="0" smtClean="0"/>
              <a:t> (less parameters)</a:t>
            </a:r>
            <a:endParaRPr lang="en-US" altLang="zh-CN" dirty="0" smtClean="0"/>
          </a:p>
          <a:p>
            <a:r>
              <a:rPr lang="en-US" altLang="zh-CN" i="1" dirty="0" smtClean="0"/>
              <a:t>e.g. </a:t>
            </a:r>
            <a:r>
              <a:rPr lang="en-US" altLang="zh-CN" i="1" dirty="0" err="1" smtClean="0"/>
              <a:t>SqueezeNet</a:t>
            </a:r>
            <a:r>
              <a:rPr lang="en-US" altLang="zh-CN" i="1" dirty="0" smtClean="0"/>
              <a:t> (Han 2016), comparable performance with </a:t>
            </a:r>
            <a:r>
              <a:rPr lang="en-US" altLang="zh-CN" i="1" dirty="0" err="1" smtClean="0"/>
              <a:t>AlexNet</a:t>
            </a:r>
            <a:r>
              <a:rPr lang="en-US" altLang="zh-CN" i="1" dirty="0" smtClean="0"/>
              <a:t> (240MB), of only </a:t>
            </a:r>
            <a:r>
              <a:rPr lang="en-US" altLang="zh-CN" i="1" dirty="0"/>
              <a:t>&lt;</a:t>
            </a:r>
            <a:r>
              <a:rPr lang="en-US" altLang="zh-CN" i="1" dirty="0" smtClean="0"/>
              <a:t>0.5MB in storage.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应用 </a:t>
            </a:r>
            <a:r>
              <a:rPr lang="en-US" altLang="zh-CN" sz="4400" b="1" dirty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卷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积神经网络压缩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2" y="1412776"/>
            <a:ext cx="8784976" cy="49415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展望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文本框 13"/>
          <p:cNvSpPr txBox="1"/>
          <p:nvPr/>
        </p:nvSpPr>
        <p:spPr>
          <a:xfrm>
            <a:off x="611560" y="1628800"/>
            <a:ext cx="6913562" cy="34163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）理论需要突破。有没有一个模型，满足以下条件：</a:t>
            </a:r>
            <a:endParaRPr lang="en-US" altLang="zh-CN" dirty="0"/>
          </a:p>
          <a:p>
            <a:pPr>
              <a:defRPr/>
            </a:pPr>
            <a:r>
              <a:rPr lang="en-US" altLang="zh-CN" dirty="0" smtClean="0"/>
              <a:t>   -- </a:t>
            </a:r>
            <a:r>
              <a:rPr lang="zh-CN" altLang="en-US" dirty="0"/>
              <a:t>基</a:t>
            </a:r>
            <a:r>
              <a:rPr lang="zh-CN" altLang="en-US" dirty="0" smtClean="0"/>
              <a:t>本单元简单</a:t>
            </a:r>
            <a:endParaRPr lang="en-US" altLang="zh-CN" dirty="0" smtClean="0"/>
          </a:p>
          <a:p>
            <a:pPr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-- </a:t>
            </a:r>
            <a:r>
              <a:rPr lang="zh-CN" altLang="en-US" dirty="0" smtClean="0"/>
              <a:t>有足够表现力</a:t>
            </a:r>
            <a:endParaRPr lang="en-US" altLang="zh-CN" dirty="0" smtClean="0"/>
          </a:p>
          <a:p>
            <a:pPr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-- </a:t>
            </a:r>
            <a:r>
              <a:rPr lang="zh-CN" altLang="en-US" dirty="0" smtClean="0"/>
              <a:t>可以并行化计算</a:t>
            </a:r>
            <a:endParaRPr lang="en-US" altLang="zh-CN" dirty="0" smtClean="0"/>
          </a:p>
          <a:p>
            <a:pPr>
              <a:defRPr/>
            </a:pPr>
            <a:r>
              <a:rPr lang="en-US" altLang="zh-CN" b="1" dirty="0"/>
              <a:t> </a:t>
            </a:r>
            <a:r>
              <a:rPr lang="en-US" altLang="zh-CN" b="1" dirty="0" smtClean="0"/>
              <a:t>  -- </a:t>
            </a:r>
            <a:r>
              <a:rPr lang="zh-CN" altLang="en-US" b="1" dirty="0"/>
              <a:t>容</a:t>
            </a:r>
            <a:r>
              <a:rPr lang="zh-CN" altLang="en-US" b="1" dirty="0" smtClean="0"/>
              <a:t>易训练 </a:t>
            </a:r>
            <a:r>
              <a:rPr lang="en-US" altLang="zh-CN" b="1" dirty="0" smtClean="0"/>
              <a:t>,</a:t>
            </a:r>
            <a:r>
              <a:rPr lang="zh-CN" altLang="en-US" b="1" dirty="0" smtClean="0"/>
              <a:t>尤其是对于小样本也能收敛</a:t>
            </a:r>
            <a:endParaRPr lang="en-US" altLang="zh-CN" b="1" dirty="0" smtClean="0"/>
          </a:p>
          <a:p>
            <a:pPr>
              <a:defRPr/>
            </a:pPr>
            <a:r>
              <a:rPr lang="en-US" altLang="zh-CN" b="1" dirty="0"/>
              <a:t> </a:t>
            </a:r>
            <a:r>
              <a:rPr lang="en-US" altLang="zh-CN" b="1" dirty="0" smtClean="0"/>
              <a:t>  -- </a:t>
            </a:r>
            <a:r>
              <a:rPr lang="zh-CN" altLang="en-US" b="1" dirty="0" smtClean="0"/>
              <a:t>容易做理论分析</a:t>
            </a:r>
            <a:endParaRPr lang="en-US" altLang="zh-CN" b="1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 减少训练样本的努力 </a:t>
            </a:r>
            <a:r>
              <a:rPr lang="en-US" altLang="zh-CN" dirty="0" smtClean="0"/>
              <a:t>– Deep Learning </a:t>
            </a:r>
            <a:r>
              <a:rPr lang="zh-CN" altLang="en-US" dirty="0" smtClean="0"/>
              <a:t>与</a:t>
            </a:r>
            <a:r>
              <a:rPr lang="en-US" altLang="zh-CN" dirty="0" smtClean="0"/>
              <a:t> Transfer Learning, Unsupervised  Learning, Semi-supervised Learning </a:t>
            </a:r>
            <a:r>
              <a:rPr lang="zh-CN" altLang="en-US" dirty="0" smtClean="0"/>
              <a:t>的结合。</a:t>
            </a:r>
            <a:endParaRPr lang="en-US" altLang="zh-CN" dirty="0" smtClean="0"/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）创造训练样本的努力 </a:t>
            </a:r>
            <a:r>
              <a:rPr lang="en-US" altLang="zh-CN" dirty="0" smtClean="0"/>
              <a:t>--  </a:t>
            </a:r>
            <a:r>
              <a:rPr lang="zh-CN" altLang="en-US" dirty="0" smtClean="0"/>
              <a:t>生成对抗模型（</a:t>
            </a:r>
            <a:r>
              <a:rPr lang="en-US" altLang="zh-CN" dirty="0"/>
              <a:t>Generative Adversarial Network, GAN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生成对抗网络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71600" y="1412776"/>
            <a:ext cx="7059612" cy="423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4"/>
          <p:cNvSpPr/>
          <p:nvPr/>
        </p:nvSpPr>
        <p:spPr>
          <a:xfrm>
            <a:off x="3131840" y="5727815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利用</a:t>
            </a:r>
            <a:r>
              <a:rPr lang="zh-CN" altLang="en-US" dirty="0"/>
              <a:t>生</a:t>
            </a:r>
            <a:r>
              <a:rPr lang="zh-CN" altLang="en-US" dirty="0" smtClean="0"/>
              <a:t>成对抗网络生成的图像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生成对抗网络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762952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3059832" y="5451402"/>
            <a:ext cx="4032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r>
              <a:rPr lang="zh-CN" altLang="en-US"/>
              <a:t>生成对抗网络人脸转正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生成对抗网络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9" name="内容占位符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123" y="1241005"/>
            <a:ext cx="6443754" cy="429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59226" y="5664536"/>
            <a:ext cx="7399337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kern="100" dirty="0">
                <a:solidFill>
                  <a:srgbClr val="000000"/>
                </a:solidFill>
                <a:cs typeface="Times New Roman" panose="02020503050405090304" pitchFamily="18" charset="0"/>
              </a:rPr>
              <a:t>第一列：多姿态人脸图像；第二列：利用生成对抗网络生成的正脸图像；第三列：</a:t>
            </a:r>
            <a:r>
              <a:rPr lang="en-US" altLang="zh-CN" kern="100" dirty="0">
                <a:solidFill>
                  <a:srgbClr val="000000"/>
                </a:solidFill>
                <a:cs typeface="Times New Roman" panose="02020503050405090304" pitchFamily="18" charset="0"/>
              </a:rPr>
              <a:t>GROUND TRUTH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参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考资料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528" y="1412776"/>
            <a:ext cx="8162925" cy="5006975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000" dirty="0"/>
              <a:t>参考</a:t>
            </a:r>
            <a:r>
              <a:rPr lang="zh-CN" altLang="en-US" sz="2000" dirty="0" smtClean="0"/>
              <a:t>书：</a:t>
            </a:r>
            <a:endParaRPr lang="en-US" altLang="zh-CN" sz="2000" dirty="0" smtClean="0"/>
          </a:p>
          <a:p>
            <a:pPr marL="0" indent="0">
              <a:buNone/>
              <a:defRPr/>
            </a:pPr>
            <a:r>
              <a:rPr lang="zh-CN" altLang="en-US" sz="2000" dirty="0" smtClean="0"/>
              <a:t>（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）</a:t>
            </a:r>
            <a:r>
              <a:rPr lang="en-US" altLang="zh-CN" sz="2000" dirty="0"/>
              <a:t>Pattern Recognition and Machine Learning (</a:t>
            </a:r>
            <a:r>
              <a:rPr lang="zh-CN" altLang="zh-CN" sz="2000" dirty="0"/>
              <a:t>模式识别与机器学习</a:t>
            </a:r>
            <a:r>
              <a:rPr lang="en-US" altLang="zh-CN" sz="2000" dirty="0"/>
              <a:t>)</a:t>
            </a:r>
            <a:r>
              <a:rPr lang="zh-CN" altLang="zh-CN" sz="2000" dirty="0"/>
              <a:t>，</a:t>
            </a:r>
            <a:r>
              <a:rPr lang="en-US" altLang="zh-CN" sz="2000" dirty="0"/>
              <a:t>Christopher M. Bishop, 2006</a:t>
            </a:r>
            <a:endParaRPr lang="en-US" altLang="zh-CN" sz="20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/>
              <a:t> </a:t>
            </a:r>
            <a:r>
              <a:rPr lang="en-US" altLang="zh-CN" sz="2000" dirty="0" smtClean="0"/>
              <a:t>(2) Deep Learning, Ian </a:t>
            </a:r>
            <a:r>
              <a:rPr lang="en-US" altLang="zh-CN" sz="2000" dirty="0" err="1"/>
              <a:t>Goodfellow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Yoshua</a:t>
            </a:r>
            <a:r>
              <a:rPr lang="en-US" altLang="zh-CN" sz="2000" dirty="0"/>
              <a:t> </a:t>
            </a:r>
            <a:r>
              <a:rPr lang="en-US" altLang="zh-CN" sz="2000" dirty="0" err="1"/>
              <a:t>Bengio</a:t>
            </a:r>
            <a:r>
              <a:rPr lang="en-US" altLang="zh-CN" sz="2000" dirty="0"/>
              <a:t>, Aaron </a:t>
            </a:r>
            <a:r>
              <a:rPr lang="en-US" altLang="zh-CN" sz="2000" dirty="0" err="1" smtClean="0"/>
              <a:t>Courville</a:t>
            </a:r>
            <a:r>
              <a:rPr lang="en-US" altLang="zh-CN" sz="2000" dirty="0" smtClean="0"/>
              <a:t>, 2015. </a:t>
            </a:r>
            <a:endParaRPr lang="en-US" altLang="zh-CN" sz="20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/>
              <a:t>（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） </a:t>
            </a:r>
            <a:r>
              <a:rPr lang="en-US" altLang="zh-CN" sz="2000" dirty="0" smtClean="0"/>
              <a:t>Deep Learning, Yann </a:t>
            </a:r>
            <a:r>
              <a:rPr lang="en-US" altLang="zh-CN" sz="2000" dirty="0" err="1" smtClean="0"/>
              <a:t>LeCun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Yoshua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Bengio</a:t>
            </a:r>
            <a:r>
              <a:rPr lang="en-US" altLang="zh-CN" sz="2000" dirty="0" smtClean="0"/>
              <a:t> and Geoffrey Hinton, Nature, 2017.</a:t>
            </a:r>
            <a:endParaRPr lang="en-US" altLang="zh-CN" sz="2000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sz="20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/>
              <a:t>训练工具</a:t>
            </a:r>
            <a:r>
              <a:rPr lang="en-US" altLang="zh-CN" sz="2000" dirty="0" smtClean="0"/>
              <a:t> </a:t>
            </a:r>
            <a:endParaRPr lang="en-US" altLang="zh-CN" sz="2000" dirty="0" smtClean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/>
              <a:t>（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）</a:t>
            </a:r>
            <a:r>
              <a:rPr lang="en-US" altLang="zh-CN" sz="2000" kern="100" dirty="0" err="1" smtClean="0">
                <a:latin typeface="Calibri" panose="020F0502020204030204" pitchFamily="34" charset="0"/>
                <a:cs typeface="黑体" pitchFamily="2" charset="-122"/>
              </a:rPr>
              <a:t>Caffe</a:t>
            </a:r>
            <a:r>
              <a:rPr lang="en-US" altLang="zh-CN" sz="2000" kern="100" dirty="0">
                <a:latin typeface="Calibri" panose="020F0502020204030204" pitchFamily="34" charset="0"/>
                <a:cs typeface="黑体" pitchFamily="2" charset="-122"/>
              </a:rPr>
              <a:t>:  </a:t>
            </a:r>
            <a:r>
              <a:rPr lang="en-US" altLang="zh-CN" sz="2000" kern="100" dirty="0">
                <a:latin typeface="Calibri" panose="020F0502020204030204" pitchFamily="34" charset="0"/>
                <a:cs typeface="黑体" pitchFamily="2" charset="-122"/>
                <a:hlinkClick r:id="rId1"/>
              </a:rPr>
              <a:t>http://caffe.berkeleyvision.org/</a:t>
            </a:r>
            <a:r>
              <a:rPr lang="en-US" altLang="zh-CN" sz="2000" kern="100" dirty="0">
                <a:latin typeface="Calibri" panose="020F0502020204030204" pitchFamily="34" charset="0"/>
                <a:cs typeface="黑体" pitchFamily="2" charset="-122"/>
              </a:rPr>
              <a:t>  (2013, </a:t>
            </a:r>
            <a:r>
              <a:rPr lang="en-US" altLang="zh-CN" sz="2000" kern="100" dirty="0" smtClean="0">
                <a:latin typeface="Calibri" panose="020F0502020204030204" pitchFamily="34" charset="0"/>
                <a:cs typeface="黑体" pitchFamily="2" charset="-122"/>
              </a:rPr>
              <a:t>Berkeley)</a:t>
            </a:r>
            <a:endParaRPr lang="en-US" altLang="zh-CN" sz="2000" kern="100" dirty="0" smtClean="0">
              <a:latin typeface="Calibri" panose="020F0502020204030204" pitchFamily="34" charset="0"/>
              <a:cs typeface="黑体" pitchFamily="2" charset="-122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zh-CN" altLang="en-US" sz="2000" kern="100" dirty="0" smtClean="0">
                <a:latin typeface="Calibri" panose="020F0502020204030204" pitchFamily="34" charset="0"/>
                <a:cs typeface="黑体" pitchFamily="2" charset="-122"/>
              </a:rPr>
              <a:t>（</a:t>
            </a:r>
            <a:r>
              <a:rPr lang="en-US" altLang="zh-CN" sz="2000" kern="100" dirty="0" smtClean="0">
                <a:latin typeface="Calibri" panose="020F0502020204030204" pitchFamily="34" charset="0"/>
                <a:cs typeface="黑体" pitchFamily="2" charset="-122"/>
              </a:rPr>
              <a:t>2</a:t>
            </a:r>
            <a:r>
              <a:rPr lang="zh-CN" altLang="en-US" sz="2000" kern="100" dirty="0" smtClean="0">
                <a:latin typeface="Calibri" panose="020F0502020204030204" pitchFamily="34" charset="0"/>
                <a:cs typeface="黑体" pitchFamily="2" charset="-122"/>
              </a:rPr>
              <a:t>）</a:t>
            </a:r>
            <a:r>
              <a:rPr lang="en-US" altLang="zh-CN" sz="2000" kern="100" dirty="0" err="1" smtClean="0">
                <a:latin typeface="Calibri" panose="020F0502020204030204" pitchFamily="34" charset="0"/>
                <a:cs typeface="黑体" pitchFamily="2" charset="-122"/>
              </a:rPr>
              <a:t>TensorFlow</a:t>
            </a:r>
            <a:r>
              <a:rPr lang="en-US" altLang="zh-CN" sz="2000" kern="100" dirty="0">
                <a:latin typeface="Calibri" panose="020F0502020204030204" pitchFamily="34" charset="0"/>
                <a:cs typeface="黑体" pitchFamily="2" charset="-122"/>
              </a:rPr>
              <a:t>: </a:t>
            </a:r>
            <a:r>
              <a:rPr lang="en-US" altLang="zh-CN" sz="2000" kern="100" dirty="0">
                <a:latin typeface="Calibri" panose="020F0502020204030204" pitchFamily="34" charset="0"/>
                <a:cs typeface="黑体" pitchFamily="2" charset="-122"/>
                <a:hlinkClick r:id="rId2"/>
              </a:rPr>
              <a:t>https://www.tensorflow.org/</a:t>
            </a:r>
            <a:r>
              <a:rPr lang="en-US" altLang="zh-CN" sz="2000" kern="100" dirty="0">
                <a:latin typeface="Calibri" panose="020F0502020204030204" pitchFamily="34" charset="0"/>
                <a:cs typeface="黑体" pitchFamily="2" charset="-122"/>
              </a:rPr>
              <a:t> (2015, Google</a:t>
            </a:r>
            <a:r>
              <a:rPr lang="en-US" altLang="zh-CN" sz="2000" kern="100" dirty="0" smtClean="0">
                <a:latin typeface="Calibri" panose="020F0502020204030204" pitchFamily="34" charset="0"/>
                <a:cs typeface="黑体" pitchFamily="2" charset="-122"/>
              </a:rPr>
              <a:t>)</a:t>
            </a:r>
            <a:endParaRPr lang="en-US" altLang="zh-CN" sz="2000" kern="100" dirty="0">
              <a:latin typeface="Calibri" panose="020F0502020204030204" pitchFamily="34" charset="0"/>
              <a:cs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5842" name="TextBox 6"/>
          <p:cNvSpPr txBox="1">
            <a:spLocks noChangeArrowheads="1"/>
          </p:cNvSpPr>
          <p:nvPr/>
        </p:nvSpPr>
        <p:spPr bwMode="auto">
          <a:xfrm>
            <a:off x="1619672" y="2492896"/>
            <a:ext cx="655272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 smtClean="0">
                <a:latin typeface="黑体" pitchFamily="2" charset="-122"/>
                <a:ea typeface="黑体" pitchFamily="2" charset="-122"/>
              </a:rPr>
              <a:t>Thank you and comments are welcomed</a:t>
            </a:r>
            <a:endParaRPr lang="en-US" altLang="zh-CN" sz="4000" b="1" dirty="0" smtClean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蝴蝶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蝴蝶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19743</Words>
  <Application>WPS 演示</Application>
  <PresentationFormat>On-screen Show (4:3)</PresentationFormat>
  <Paragraphs>979</Paragraphs>
  <Slides>98</Slides>
  <Notes>86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98</vt:i4>
      </vt:variant>
    </vt:vector>
  </HeadingPairs>
  <TitlesOfParts>
    <vt:vector size="122" baseType="lpstr">
      <vt:lpstr>Arial</vt:lpstr>
      <vt:lpstr>方正书宋_GBK</vt:lpstr>
      <vt:lpstr>Wingdings</vt:lpstr>
      <vt:lpstr>黑体</vt:lpstr>
      <vt:lpstr>汉仪中黑KW</vt:lpstr>
      <vt:lpstr>Times New Roman</vt:lpstr>
      <vt:lpstr>Arial Unicode MS</vt:lpstr>
      <vt:lpstr>华文楷体</vt:lpstr>
      <vt:lpstr>宋体</vt:lpstr>
      <vt:lpstr>汉仪书宋二KW</vt:lpstr>
      <vt:lpstr>Courier New</vt:lpstr>
      <vt:lpstr>Calibri</vt:lpstr>
      <vt:lpstr>Consolas</vt:lpstr>
      <vt:lpstr>华文细黑</vt:lpstr>
      <vt:lpstr>Verdana</vt:lpstr>
      <vt:lpstr>微软雅黑</vt:lpstr>
      <vt:lpstr>汉仪旗黑KW</vt:lpstr>
      <vt:lpstr>宋体</vt:lpstr>
      <vt:lpstr>Helvetica Neue</vt:lpstr>
      <vt:lpstr>苹方-简</vt:lpstr>
      <vt:lpstr>黑体-简</vt:lpstr>
      <vt:lpstr>蝴蝶飞</vt:lpstr>
      <vt:lpstr>1_蝴蝶飞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Haoji Hu</dc:creator>
  <cp:lastModifiedBy>assassinq</cp:lastModifiedBy>
  <cp:revision>684</cp:revision>
  <dcterms:created xsi:type="dcterms:W3CDTF">2020-07-20T11:07:33Z</dcterms:created>
  <dcterms:modified xsi:type="dcterms:W3CDTF">2020-07-20T11:07:33Z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2052-2.3.1.3761</vt:lpwstr>
  </property>
</Properties>
</file>